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859" r:id="rId3"/>
    <p:sldId id="1239" r:id="rId4"/>
    <p:sldId id="1258" r:id="rId5"/>
    <p:sldId id="1298" r:id="rId6"/>
    <p:sldId id="1280" r:id="rId7"/>
    <p:sldId id="1281" r:id="rId8"/>
    <p:sldId id="1282" r:id="rId9"/>
    <p:sldId id="1299" r:id="rId10"/>
    <p:sldId id="1286" r:id="rId11"/>
    <p:sldId id="1300" r:id="rId12"/>
    <p:sldId id="1287" r:id="rId13"/>
    <p:sldId id="1301" r:id="rId14"/>
    <p:sldId id="1303" r:id="rId15"/>
    <p:sldId id="1302" r:id="rId16"/>
    <p:sldId id="1247" r:id="rId17"/>
    <p:sldId id="1269" r:id="rId18"/>
    <p:sldId id="1304" r:id="rId19"/>
    <p:sldId id="1307" r:id="rId20"/>
    <p:sldId id="1308" r:id="rId21"/>
    <p:sldId id="1309" r:id="rId22"/>
    <p:sldId id="1310" r:id="rId23"/>
    <p:sldId id="1306" r:id="rId24"/>
    <p:sldId id="1270" r:id="rId25"/>
    <p:sldId id="1311" r:id="rId26"/>
    <p:sldId id="1312" r:id="rId27"/>
    <p:sldId id="1313" r:id="rId28"/>
    <p:sldId id="1314" r:id="rId29"/>
    <p:sldId id="1315" r:id="rId30"/>
    <p:sldId id="1271" r:id="rId31"/>
    <p:sldId id="1318" r:id="rId32"/>
    <p:sldId id="1316" r:id="rId33"/>
    <p:sldId id="1319" r:id="rId34"/>
    <p:sldId id="1317" r:id="rId35"/>
    <p:sldId id="1320" r:id="rId36"/>
    <p:sldId id="1321" r:id="rId37"/>
    <p:sldId id="1322" r:id="rId38"/>
    <p:sldId id="1323" r:id="rId39"/>
    <p:sldId id="1324" r:id="rId40"/>
    <p:sldId id="1325" r:id="rId41"/>
    <p:sldId id="1326" r:id="rId42"/>
    <p:sldId id="1249" r:id="rId43"/>
    <p:sldId id="1250" r:id="rId44"/>
    <p:sldId id="1253" r:id="rId45"/>
    <p:sldId id="1328" r:id="rId46"/>
    <p:sldId id="1329" r:id="rId47"/>
    <p:sldId id="1330" r:id="rId48"/>
    <p:sldId id="1331" r:id="rId49"/>
    <p:sldId id="1332" r:id="rId50"/>
    <p:sldId id="1342" r:id="rId51"/>
    <p:sldId id="1334" r:id="rId52"/>
    <p:sldId id="1333" r:id="rId53"/>
    <p:sldId id="1335" r:id="rId54"/>
    <p:sldId id="1336" r:id="rId55"/>
    <p:sldId id="1337" r:id="rId56"/>
    <p:sldId id="1341" r:id="rId5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0" d="100"/>
          <a:sy n="110" d="100"/>
        </p:scale>
        <p:origin x="78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4.xml"/><Relationship Id="rId59" Type="http://schemas.openxmlformats.org/officeDocument/2006/relationships/presProps" Target="presProps.xml"/><Relationship Id="rId58" Type="http://schemas.openxmlformats.org/officeDocument/2006/relationships/notesMaster" Target="notesMasters/notesMaster1.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jpe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jpe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8.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2.png"/><Relationship Id="rId1" Type="http://schemas.openxmlformats.org/officeDocument/2006/relationships/image" Target="../media/image51.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28.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56.jpe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8.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0.png"/><Relationship Id="rId1"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2.png"/><Relationship Id="rId1" Type="http://schemas.openxmlformats.org/officeDocument/2006/relationships/image" Target="../media/image61.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3.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image" Target="../media/image28.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1.jpeg"/><Relationship Id="rId1" Type="http://schemas.openxmlformats.org/officeDocument/2006/relationships/image" Target="../media/image7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2.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4.png"/><Relationship Id="rId1" Type="http://schemas.openxmlformats.org/officeDocument/2006/relationships/image" Target="../media/image73.jpe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image" Target="../media/image28.jpe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7.png"/><Relationship Id="rId2" Type="http://schemas.openxmlformats.org/officeDocument/2006/relationships/image" Target="../media/image75.png"/><Relationship Id="rId1" Type="http://schemas.openxmlformats.org/officeDocument/2006/relationships/image" Target="../media/image28.jpe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6.jpeg"/><Relationship Id="rId2" Type="http://schemas.openxmlformats.org/officeDocument/2006/relationships/image" Target="../media/image79.png"/><Relationship Id="rId1" Type="http://schemas.openxmlformats.org/officeDocument/2006/relationships/image" Target="../media/image78.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jpe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1.png"/><Relationship Id="rId1" Type="http://schemas.openxmlformats.org/officeDocument/2006/relationships/image" Target="../media/image80.jpe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2.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3.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image" Target="../media/image84.jpeg"/></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8.png"/><Relationship Id="rId3" Type="http://schemas.openxmlformats.org/officeDocument/2006/relationships/image" Target="../media/image87.png"/><Relationship Id="rId2" Type="http://schemas.openxmlformats.org/officeDocument/2006/relationships/image" Target="../media/image32.jpeg"/><Relationship Id="rId1" Type="http://schemas.openxmlformats.org/officeDocument/2006/relationships/image" Target="../media/image28.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639075"/>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药物合成的重要原料</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卤代烃、胺、酰胺</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4087347"/>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第三单元　有机合成设计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85691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）羟醛缩合反应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醛分子中在醛基邻位碳原子上的氢原子（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）受羰基吸电子作用的影响，具有一定的活泼性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422798" y="2852936"/>
            <a:ext cx="6927273" cy="242597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61610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碳链的缩短</a:t>
            </a:r>
            <a:endParaRPr lang="zh-CN" altLang="zh-CN" sz="1400" b="1">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氧化反应可以使烃分子链缩短。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）烯烃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1"/>
          <a:stretch>
            <a:fillRect/>
          </a:stretch>
        </p:blipFill>
        <p:spPr>
          <a:xfrm>
            <a:off x="2134766" y="2852936"/>
            <a:ext cx="6634741" cy="1591477"/>
          </a:xfrm>
          <a:prstGeom prst="rect">
            <a:avLst/>
          </a:prstGeom>
        </p:spPr>
      </p:pic>
      <p:sp>
        <p:nvSpPr>
          <p:cNvPr id="4" name="矩形 3"/>
          <p:cNvSpPr/>
          <p:nvPr/>
        </p:nvSpPr>
        <p:spPr>
          <a:xfrm>
            <a:off x="360854" y="4454849"/>
            <a:ext cx="1576072"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）炔烃</a:t>
            </a:r>
            <a:endParaRPr lang="zh-CN" altLang="zh-CN" sz="14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070870" y="5101180"/>
            <a:ext cx="4033535" cy="75702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61610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芳香烃</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苯环相连的碳原子上</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至少连有一个氢原子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才能被酸性高锰酸钾溶液氧化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566814" y="1196752"/>
            <a:ext cx="5387905" cy="1508141"/>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4.eps&amp;119&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371600" cy="364490"/>
          </a:xfrm>
          <a:prstGeom prst="rect">
            <a:avLst/>
          </a:prstGeom>
        </p:spPr>
      </p:pic>
      <p:sp>
        <p:nvSpPr>
          <p:cNvPr id="2" name="内容占位符 1"/>
          <p:cNvSpPr>
            <a:spLocks noGrp="1"/>
          </p:cNvSpPr>
          <p:nvPr>
            <p:ph idx="1"/>
          </p:nvPr>
        </p:nvSpPr>
        <p:spPr>
          <a:xfrm>
            <a:off x="360854" y="764704"/>
            <a:ext cx="11485848" cy="382668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中官能团的转化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官能团的引入</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常见的引入官能团的反应类型有取代、加成、消去、氧化还原反应等。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生成醇的反应有烯烃与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加成，卤代烃水解，酯水解，酮、醛与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反应有醇与卤代烃的消去反应等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4" name="图片 3"/>
          <p:cNvPicPr>
            <a:picLocks noChangeAspect="1"/>
          </p:cNvPicPr>
          <p:nvPr/>
        </p:nvPicPr>
        <p:blipFill>
          <a:blip r:embed="rId2"/>
          <a:stretch>
            <a:fillRect/>
          </a:stretch>
        </p:blipFill>
        <p:spPr>
          <a:xfrm>
            <a:off x="1918742" y="3789040"/>
            <a:ext cx="1373441" cy="9452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091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官能团的保护</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含有多个官能团的有机物在进行反应时，非目标官能团也可能受到影响。此时需要将该官能团保护起来，先将其转化为不受该反应影响的其他官能团，反应后再转化复原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2"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4" name="内容占位符 3"/>
          <p:cNvSpPr>
            <a:spLocks noGrp="1"/>
          </p:cNvSpPr>
          <p:nvPr>
            <p:ph idx="1"/>
          </p:nvPr>
        </p:nvSpPr>
        <p:spPr>
          <a:xfrm>
            <a:off x="360854" y="1340768"/>
            <a:ext cx="11485848" cy="317009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基团间的相互影响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有机分子内原子或原子团的相互影响</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）链烃基对苯环的影响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甲苯发生硝化反应的产物是三硝基甲苯，而同样条件下苯发生硝化反应只能生成一硝基苯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2378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）苯基对其他基团的影响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水分子中的与醇、苯酚分子中羟基上的氢原子的活泼性：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烷烃和苯均不能使酸性高锰酸钾溶液褪色，而苯的与苯环相连的碳原子上有氢原子的同系物可使酸性高锰酸钾溶液褪色。</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）羟基对其他基团的影响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键的影响：使和羟基相连的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键更不稳定。</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羟基对苯环的影响：使苯环中与羟基相连的碳原子的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邻、对位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上的氢原子更易被取代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72409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苯酚分子中苯环与羟基的相互影响</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）在苯酚分子中，苯环影响了羟基上的氢原子，促使它比乙醇分子中羟基上的氢原子更易电离，使溶液显弱酸性，电离方程式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酸性体现在苯酚能与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反应，而乙醇不能与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）苯酚分子中羟基对苯环产生影响，使其邻、对位上的氢原子更活泼，更容易被其他原子或原子团取代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6959302" y="1927986"/>
            <a:ext cx="3470360" cy="694073"/>
          </a:xfrm>
          <a:prstGeom prst="rect">
            <a:avLst/>
          </a:prstGeom>
        </p:spPr>
      </p:pic>
      <p:pic>
        <p:nvPicPr>
          <p:cNvPr id="4" name="图片 3"/>
          <p:cNvPicPr>
            <a:picLocks noChangeAspect="1"/>
          </p:cNvPicPr>
          <p:nvPr/>
        </p:nvPicPr>
        <p:blipFill>
          <a:blip r:embed="rId2"/>
          <a:stretch>
            <a:fillRect/>
          </a:stretch>
        </p:blipFill>
        <p:spPr>
          <a:xfrm>
            <a:off x="10487694" y="2070979"/>
            <a:ext cx="555942" cy="40808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1"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5" name="内容占位符 4"/>
          <p:cNvSpPr>
            <a:spLocks noGrp="1"/>
          </p:cNvSpPr>
          <p:nvPr>
            <p:ph idx="1"/>
          </p:nvPr>
        </p:nvSpPr>
        <p:spPr>
          <a:xfrm>
            <a:off x="360854" y="764704"/>
            <a:ext cx="11485848" cy="5795645"/>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江苏徐州市第七中学高二期中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分析以下反应，下列推论不正确的是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甲苯比苯容易硝化，硝基苯比苯难硝化</a:t>
            </a:r>
            <a:endParaRPr lang="zh-CN" altLang="zh-CN" sz="1400">
              <a:latin typeface="楷体" panose="02010609060101010101" pitchFamily="49" charset="-122"/>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甲基为吸电子基，硝基为推电子基，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产生的影响不同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甲基使苯环上与甲基处于邻、对位的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活化而易被硝基取代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硝基使苯环上与硝基处于邻、对位的氢原子比</a:t>
            </a: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间位的更难被硝基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959600" y="1358900"/>
            <a:ext cx="3957955" cy="517461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sp>
        <p:nvSpPr>
          <p:cNvPr id="5" name="内容占位符 4"/>
          <p:cNvSpPr>
            <a:spLocks noGrp="1"/>
          </p:cNvSpPr>
          <p:nvPr>
            <p:ph idx="1"/>
          </p:nvPr>
        </p:nvSpPr>
        <p:spPr>
          <a:xfrm>
            <a:off x="360854" y="764704"/>
            <a:ext cx="11485848" cy="579645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反应需要的温度可知，甲苯比苯容易硝化，硝基苯比苯难硝化，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正确；甲基为推电子基，硝基为吸电子基，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错误；甲苯发生硝化反应时，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产物</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量很少，以</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，说明甲基使苯环上与甲基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、对位的氢原子活化而易被硝基取代，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正确；硝基苯发生硝化反应时，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产物</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量很少，主要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说明硝基使苯环上与硝基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、对位的氢原子比间位的更难被硝基取代，</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22598" y="2276872"/>
            <a:ext cx="1165565" cy="1387292"/>
          </a:xfrm>
          <a:prstGeom prst="rect">
            <a:avLst/>
          </a:prstGeom>
        </p:spPr>
      </p:pic>
      <p:pic>
        <p:nvPicPr>
          <p:cNvPr id="6" name="图片 5"/>
          <p:cNvPicPr>
            <a:picLocks noChangeAspect="1"/>
          </p:cNvPicPr>
          <p:nvPr/>
        </p:nvPicPr>
        <p:blipFill>
          <a:blip r:embed="rId3"/>
          <a:stretch>
            <a:fillRect/>
          </a:stretch>
        </p:blipFill>
        <p:spPr>
          <a:xfrm>
            <a:off x="4006974" y="2131894"/>
            <a:ext cx="2304256" cy="1677247"/>
          </a:xfrm>
          <a:prstGeom prst="rect">
            <a:avLst/>
          </a:prstGeom>
        </p:spPr>
      </p:pic>
      <p:pic>
        <p:nvPicPr>
          <p:cNvPr id="7" name="图片 6"/>
          <p:cNvPicPr>
            <a:picLocks noChangeAspect="1"/>
          </p:cNvPicPr>
          <p:nvPr/>
        </p:nvPicPr>
        <p:blipFill>
          <a:blip r:embed="rId4"/>
          <a:stretch>
            <a:fillRect/>
          </a:stretch>
        </p:blipFill>
        <p:spPr>
          <a:xfrm>
            <a:off x="622598" y="4391827"/>
            <a:ext cx="2113794" cy="1643144"/>
          </a:xfrm>
          <a:prstGeom prst="rect">
            <a:avLst/>
          </a:prstGeom>
        </p:spPr>
      </p:pic>
      <p:pic>
        <p:nvPicPr>
          <p:cNvPr id="8" name="图片 7" descr="YTImage24答案.eps&amp;309&amp;1-1$"/>
          <p:cNvPicPr/>
          <p:nvPr/>
        </p:nvPicPr>
        <p:blipFill>
          <a:blip r:embed="rId5">
            <a:extLst>
              <a:ext uri="{28A0092B-C50C-407E-A947-70E740481C1C}">
                <a14:useLocalDpi xmlns:a14="http://schemas.microsoft.com/office/drawing/2010/main" val="0"/>
              </a:ext>
            </a:extLst>
          </a:blip>
          <a:stretch>
            <a:fillRect/>
          </a:stretch>
        </p:blipFill>
        <p:spPr>
          <a:xfrm>
            <a:off x="7751390" y="6013576"/>
            <a:ext cx="1102995" cy="393065"/>
          </a:xfrm>
          <a:prstGeom prst="rect">
            <a:avLst/>
          </a:prstGeom>
        </p:spPr>
      </p:pic>
      <p:sp>
        <p:nvSpPr>
          <p:cNvPr id="9" name="矩形 8"/>
          <p:cNvSpPr/>
          <p:nvPr/>
        </p:nvSpPr>
        <p:spPr>
          <a:xfrm>
            <a:off x="8975526" y="5886942"/>
            <a:ext cx="69923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楷体" panose="02010609060101010101" pitchFamily="49" charset="-122"/>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pic>
        <p:nvPicPr>
          <p:cNvPr id="11" name="图片 10"/>
          <p:cNvPicPr>
            <a:picLocks noChangeAspect="1"/>
          </p:cNvPicPr>
          <p:nvPr/>
        </p:nvPicPr>
        <p:blipFill>
          <a:blip r:embed="rId6"/>
          <a:stretch>
            <a:fillRect/>
          </a:stretch>
        </p:blipFill>
        <p:spPr>
          <a:xfrm>
            <a:off x="6078074" y="4406760"/>
            <a:ext cx="1142385" cy="15391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2"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6" name="内容占位符 5"/>
          <p:cNvSpPr>
            <a:spLocks noGrp="1"/>
          </p:cNvSpPr>
          <p:nvPr>
            <p:ph idx="1"/>
          </p:nvPr>
        </p:nvSpPr>
        <p:spPr>
          <a:xfrm>
            <a:off x="360854" y="1410415"/>
            <a:ext cx="11485848" cy="4380686"/>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基团间的相互影响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苯酚中苯基对羟基的影响</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苯酚分子中的苯基影响了与其相连的羟基，使苯酚羟基上的氢原子比乙醇羟基上的氢原子更易电离。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苯酚中羟基对苯基的影响</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）在苯酚分子中，羟基反过来影响了与其相连的苯基，使苯基上位于羟基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邻、对位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的氢原子更活泼，更容易被其他原子或原子团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取代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4083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预测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有机化合物性质的一般思路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首先要找出官能团，然后从键的极性、碳原子的饱和度以及基团之间的相互影响等角度，进一步分析并预测有机化合物的性质；还要关注反应条件及所用的溶剂等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图片 3" descr="YTImage24提分绝招.eps&amp;310&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93145" y="836712"/>
            <a:ext cx="2102485" cy="47815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23898"/>
                <a:ext cx="11485848" cy="5275034"/>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中常见官能团的引入和转化</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取代反应中，官能团的引入或转化</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）烷烃的取代，如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光</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）芳香烃的取代，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如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𝐅𝐞𝐁</m:t>
                        </m:r>
                        <m:sSub>
                          <m:sSub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）卤代烃的水解，如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水</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）酯的水解，如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23898"/>
                <a:ext cx="11485848" cy="5275034"/>
              </a:xfrm>
              <a:blipFill rotWithShape="1">
                <a:blip r:embed="rId2"/>
                <a:stretch>
                  <a:fillRect l="-2" t="-12" r="1" b="2"/>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790950" y="3140968"/>
            <a:ext cx="715627" cy="715627"/>
          </a:xfrm>
          <a:prstGeom prst="rect">
            <a:avLst/>
          </a:prstGeom>
        </p:spPr>
      </p:pic>
      <p:pic>
        <p:nvPicPr>
          <p:cNvPr id="5" name="图片 4"/>
          <p:cNvPicPr>
            <a:picLocks noChangeAspect="1"/>
          </p:cNvPicPr>
          <p:nvPr/>
        </p:nvPicPr>
        <p:blipFill>
          <a:blip r:embed="rId4"/>
          <a:stretch>
            <a:fillRect/>
          </a:stretch>
        </p:blipFill>
        <p:spPr>
          <a:xfrm>
            <a:off x="6383238" y="3129138"/>
            <a:ext cx="1005426" cy="739285"/>
          </a:xfrm>
          <a:prstGeom prst="rect">
            <a:avLst/>
          </a:prstGeom>
        </p:spPr>
      </p:pic>
      <p:pic>
        <p:nvPicPr>
          <p:cNvPr id="6" name="图片 5"/>
          <p:cNvPicPr>
            <a:picLocks noChangeAspect="1"/>
          </p:cNvPicPr>
          <p:nvPr/>
        </p:nvPicPr>
        <p:blipFill>
          <a:blip r:embed="rId5"/>
          <a:stretch>
            <a:fillRect/>
          </a:stretch>
        </p:blipFill>
        <p:spPr>
          <a:xfrm>
            <a:off x="5879182" y="5373216"/>
            <a:ext cx="1365360" cy="79982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15385"/>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加成反应中，官能团的引入或转化</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）烯烃与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等的加成，如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）炔烃与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等的加成，如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）醛、酮的加成，如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15385"/>
              </a:xfrm>
              <a:blipFill rotWithShape="1">
                <a:blip r:embed="rId1"/>
                <a:stretch>
                  <a:fillRect l="-2" t="-15" r="1" b="6"/>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5735166" y="4221088"/>
            <a:ext cx="1920614" cy="116044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874505"/>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氧化反应中，官能团的引入或转化</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）烯烃的氧化，如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一定条件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）与苯环相连的碳原子上有氢原子的芳香烃被强氧化剂氧化，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874505"/>
              </a:xfrm>
              <a:blipFill rotWithShape="1">
                <a:blip r:embed="rId1"/>
                <a:stretch>
                  <a:fillRect l="-2" t="-22" r="1" b="-1883"/>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9634982" y="2314427"/>
            <a:ext cx="1667825" cy="751114"/>
          </a:xfrm>
          <a:prstGeom prst="rect">
            <a:avLst/>
          </a:prstGeom>
        </p:spPr>
      </p:pic>
      <p:pic>
        <p:nvPicPr>
          <p:cNvPr id="4" name="图片 3"/>
          <p:cNvPicPr>
            <a:picLocks noChangeAspect="1"/>
          </p:cNvPicPr>
          <p:nvPr/>
        </p:nvPicPr>
        <p:blipFill>
          <a:blip r:embed="rId3"/>
          <a:stretch>
            <a:fillRect/>
          </a:stretch>
        </p:blipFill>
        <p:spPr>
          <a:xfrm>
            <a:off x="3790950" y="2996952"/>
            <a:ext cx="2076450" cy="74295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35804"/>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）醇的氧化，如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）醛的氧化，如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35804"/>
              </a:xfrm>
              <a:blipFill rotWithShape="1">
                <a:blip r:embed="rId1"/>
                <a:stretch>
                  <a:fillRect l="-2" t="-17" r="1" b="-2014"/>
                </a:stretch>
              </a:blipFill>
            </p:spPr>
            <p:txBody>
              <a:bodyPr/>
              <a:lstStyle/>
              <a:p>
                <a:r>
                  <a:rPr lang="zh-CN" altLang="en-US">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89800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消去</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反应中，官能团的引入或转化</a:t>
                </a:r>
                <a:endParaRPr lang="zh-CN" altLang="zh-CN" sz="1400" b="1">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）卤代烃的消去，如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乙醇</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乙醇</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）醇的消去，如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898008"/>
              </a:xfrm>
              <a:blipFill rotWithShape="1">
                <a:blip r:embed="rId1"/>
                <a:stretch>
                  <a:fillRect l="-2" t="-13" r="1" b="5"/>
                </a:stretch>
              </a:blipFill>
            </p:spPr>
            <p:txBody>
              <a:bodyPr/>
              <a:lstStyle/>
              <a:p>
                <a:r>
                  <a:rPr lang="zh-CN" altLang="en-US">
                    <a:noFill/>
                  </a:rPr>
                  <a:t> </a:t>
                </a:r>
              </a:p>
            </p:txBody>
          </p:sp>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34374"/>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官能团的保护</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醇羟基的保护</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引入保护基</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合成反应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脱除保护基</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34374"/>
              </a:xfrm>
              <a:blipFill rotWithShape="1">
                <a:blip r:embed="rId1"/>
                <a:stretch>
                  <a:fillRect l="-2" t="-19" r="1" b="19"/>
                </a:stretch>
              </a:blipFill>
            </p:spPr>
            <p:txBody>
              <a:bodyPr/>
              <a:lstStyle/>
              <a:p>
                <a:r>
                  <a:rPr lang="zh-CN" altLang="en-US">
                    <a:noFill/>
                  </a:rPr>
                  <a:t> </a:t>
                </a:r>
              </a:p>
            </p:txBody>
          </p:sp>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091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）酚羟基的保护</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由于酚羟基极易被氧化，经常先将酚羟基通过酯化反应转化为酯保护起来，待氧化过程完成后，再通过水解反应将酚羟基恢复；或通过形成酚钠的形式保护酚羟基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494806" y="3156447"/>
            <a:ext cx="6666954" cy="118037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723263"/>
              </a:xfrm>
            </p:spPr>
            <p:txBody>
              <a:bodyPr/>
              <a:lstStyle/>
              <a:p>
                <a:pPr hangingPunct="0">
                  <a:spcAft>
                    <a:spcPts val="800"/>
                  </a:spcAft>
                  <a:tabLst>
                    <a:tab pos="567118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）碳碳双键的保护</a:t>
                </a:r>
                <a:endParaRPr lang="zh-CN" altLang="zh-CN" sz="1400" dirty="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𝐇𝐂𝐥</m:t>
                        </m:r>
                      </m:e>
                    </m:eqArr>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endParaRPr lang="zh-CN" altLang="zh-CN" sz="1400" dirty="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libri" panose="020F0502020204030204" charset="0"/>
                                <a:ea typeface="宋体" panose="02010600030101010101" pitchFamily="2" charset="-122"/>
                                <a:cs typeface="Times New Roman" panose="02020603050405020304" pitchFamily="18" charset="0"/>
                              </a:rPr>
                              <m:t>①</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𝐍𝐚𝐎𝐇</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乙醇、</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②</m:t>
                        </m:r>
                        <m:sSup>
                          <m:sSup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e>
                    </m:eqArr>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dirty="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723263"/>
              </a:xfrm>
              <a:blipFill rotWithShape="1">
                <a:blip r:embed="rId1"/>
                <a:stretch>
                  <a:fillRect l="-2" t="-17" r="1" b="7"/>
                </a:stretch>
              </a:blipFill>
            </p:spPr>
            <p:txBody>
              <a:bodyPr/>
              <a:lstStyle/>
              <a:p>
                <a:r>
                  <a:rPr lang="zh-CN" altLang="en-US">
                    <a:noFill/>
                  </a:rPr>
                  <a:t> </a:t>
                </a:r>
              </a:p>
            </p:txBody>
          </p:sp>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8327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）醛基的保护</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醛与醇反应生成缩醛：</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的缩醛比较稳定，与稀碱和氧化剂均难反应，但在稀酸中微热，缩醛会水解为原来的醛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774726" y="2228120"/>
            <a:ext cx="6761963" cy="151927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）苯和苯酚溴代反应的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484784"/>
          <a:ext cx="11485848" cy="2743200"/>
        </p:xfrm>
        <a:graphic>
          <a:graphicData uri="http://schemas.openxmlformats.org/drawingml/2006/table">
            <a:tbl>
              <a:tblPr firstRow="1" firstCol="1" bandRow="1"/>
              <a:tblGrid>
                <a:gridCol w="4431240"/>
                <a:gridCol w="3445755"/>
                <a:gridCol w="3608853"/>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苯</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苯酚</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反应物</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液溴、苯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溴水、苯酚</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反应条件</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FeBr</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作催化剂</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不需催化剂</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被取代的氢原子数</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1个</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3个</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反应速率</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慢</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快</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1"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438068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有机合成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中，在引入官能团的同时还要注意对非目标官能团的保护。已知烯烃中碳碳双键在某些强氧化剂作用下易发生断裂，因而在有机合成中有时需要对其进行保护。其保护过程可如下所示：</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351191" y="2564904"/>
            <a:ext cx="6958760" cy="294409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88821"/>
              </a:xfrm>
            </p:spPr>
            <p:txBody>
              <a:bodyPr/>
              <a:lstStyle/>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烯烃在高温条件下与卤素单质发生的是取代反应，又知卤代烃在碱性条件下易发生水解，但烯烃中的双键在酸性条件下才能与水发生加成反应。现用石油产品丙烯及必要的无机试剂来合成丙烯酸，设计的合成流程如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①</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libri" panose="020F0502020204030204" charset="0"/>
                            <a:ea typeface="宋体" panose="02010600030101010101" pitchFamily="2" charset="-122"/>
                            <a:cs typeface="Times New Roman" panose="02020603050405020304" pitchFamily="18" charset="0"/>
                          </a:rPr>
                          <m:t>②</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libri" panose="020F0502020204030204" charset="0"/>
                            <a:ea typeface="宋体" panose="02010600030101010101" pitchFamily="2" charset="-122"/>
                            <a:cs typeface="Times New Roman" panose="02020603050405020304" pitchFamily="18" charset="0"/>
                          </a:rPr>
                          <m:t>③</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libri" panose="020F0502020204030204" charset="0"/>
                            <a:ea typeface="宋体" panose="02010600030101010101" pitchFamily="2" charset="-122"/>
                            <a:cs typeface="Times New Roman" panose="02020603050405020304" pitchFamily="18" charset="0"/>
                          </a:rPr>
                          <m:t>④</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丙烯酸</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三步反应的化学方程式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888821"/>
              </a:xfrm>
              <a:blipFill rotWithShape="1">
                <a:blip r:embed="rId1"/>
                <a:stretch>
                  <a:fillRect l="-2" t="-16" r="1" b="2"/>
                </a:stretch>
              </a:blipFill>
            </p:spPr>
            <p:txBody>
              <a:bodyPr/>
              <a:lstStyle/>
              <a:p>
                <a:r>
                  <a:rPr lang="zh-CN" altLang="en-US">
                    <a:noFill/>
                  </a:rPr>
                  <a:t> </a:t>
                </a:r>
              </a:p>
            </p:txBody>
          </p:sp>
        </mc:Fallback>
      </mc:AlternateContent>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92696"/>
                <a:ext cx="11485848" cy="242540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可知，合成的关键在于对双键如何进行保护，</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如何逐步转化成</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。结合题中信息可知，本题的知识主线为不饱和烃</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不饱和卤代烃</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不饱和醇</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饱和卤代醇</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饱和卤代醛</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饱和卤代羧酸</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不饱和羧酸</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92696"/>
                <a:ext cx="11485848" cy="2425408"/>
              </a:xfrm>
              <a:blipFill rotWithShape="1">
                <a:blip r:embed="rId2"/>
                <a:stretch>
                  <a:fillRect l="-2" t="-23" r="1" b="-30281"/>
                </a:stretch>
              </a:blipFill>
            </p:spPr>
            <p:txBody>
              <a:bodyPr/>
              <a:lstStyle/>
              <a:p>
                <a:r>
                  <a:rPr lang="zh-CN" altLang="en-US">
                    <a:noFill/>
                  </a:rPr>
                  <a:t> </a:t>
                </a:r>
              </a:p>
            </p:txBody>
          </p:sp>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8582" y="764704"/>
            <a:ext cx="6349566" cy="482723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9511"/>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有机合成的分析方法</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有机合成的过程</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正合成分析法</a:t>
            </a:r>
            <a:endParaRPr lang="zh-CN" altLang="en-US"/>
          </a:p>
        </p:txBody>
      </p:sp>
      <p:pic>
        <p:nvPicPr>
          <p:cNvPr id="4" name="图片 3" descr="YTImage要点3.eps&amp;315&amp;1-1$"/>
          <p:cNvPicPr/>
          <p:nvPr/>
        </p:nvPicPr>
        <p:blipFill>
          <a:blip r:embed="rId1" cstate="print">
            <a:extLst>
              <a:ext uri="{28A0092B-C50C-407E-A947-70E740481C1C}">
                <a14:useLocalDpi xmlns:a14="http://schemas.microsoft.com/office/drawing/2010/main" val="0"/>
              </a:ext>
            </a:extLst>
          </a:blip>
          <a:stretch>
            <a:fillRect/>
          </a:stretch>
        </p:blipFill>
        <p:spPr>
          <a:xfrm>
            <a:off x="478582" y="836712"/>
            <a:ext cx="1105535" cy="387985"/>
          </a:xfrm>
          <a:prstGeom prst="rect">
            <a:avLst/>
          </a:prstGeom>
        </p:spPr>
      </p:pic>
      <p:pic>
        <p:nvPicPr>
          <p:cNvPr id="5" name="图片 4"/>
          <p:cNvPicPr>
            <a:picLocks noChangeAspect="1"/>
          </p:cNvPicPr>
          <p:nvPr/>
        </p:nvPicPr>
        <p:blipFill>
          <a:blip r:embed="rId2"/>
          <a:stretch>
            <a:fillRect/>
          </a:stretch>
        </p:blipFill>
        <p:spPr>
          <a:xfrm>
            <a:off x="2350790" y="2641679"/>
            <a:ext cx="6841397" cy="2354414"/>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8327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）逆合成分析法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此法的基本思路是将目标分子中的化学键切断或转换官能团，推出拟合成目标分子的前体，再根据前体推出最初的原料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）综合比较法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此法将正向和逆向推导出的几种合成途径进行比较，从而得到最佳的合成路线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926854" y="2612278"/>
            <a:ext cx="5282045" cy="107057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292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常见的有机合成路线</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）烃、卤代烃、烃的含氧衍生物之间的转化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97191" y="2204864"/>
            <a:ext cx="7658987" cy="1017255"/>
          </a:xfrm>
          <a:prstGeom prst="rect">
            <a:avLst/>
          </a:prstGeom>
        </p:spPr>
      </p:pic>
      <p:pic>
        <p:nvPicPr>
          <p:cNvPr id="4" name="图片 3"/>
          <p:cNvPicPr>
            <a:picLocks noChangeAspect="1"/>
          </p:cNvPicPr>
          <p:nvPr/>
        </p:nvPicPr>
        <p:blipFill>
          <a:blip r:embed="rId2"/>
          <a:stretch>
            <a:fillRect/>
          </a:stretch>
        </p:blipFill>
        <p:spPr>
          <a:xfrm>
            <a:off x="360854" y="3573016"/>
            <a:ext cx="3865831" cy="864459"/>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）一元合成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918742" y="1484784"/>
            <a:ext cx="7134805" cy="1459880"/>
          </a:xfrm>
          <a:prstGeom prst="rect">
            <a:avLst/>
          </a:prstGeom>
        </p:spPr>
      </p:pic>
      <p:pic>
        <p:nvPicPr>
          <p:cNvPr id="4" name="图片 3"/>
          <p:cNvPicPr>
            <a:picLocks noChangeAspect="1"/>
          </p:cNvPicPr>
          <p:nvPr/>
        </p:nvPicPr>
        <p:blipFill>
          <a:blip r:embed="rId2"/>
          <a:stretch>
            <a:fillRect/>
          </a:stretch>
        </p:blipFill>
        <p:spPr>
          <a:xfrm>
            <a:off x="2115493" y="3991341"/>
            <a:ext cx="7741786" cy="1466741"/>
          </a:xfrm>
          <a:prstGeom prst="rect">
            <a:avLst/>
          </a:prstGeom>
        </p:spPr>
      </p:pic>
      <p:sp>
        <p:nvSpPr>
          <p:cNvPr id="5" name="矩形 4"/>
          <p:cNvSpPr/>
          <p:nvPr/>
        </p:nvSpPr>
        <p:spPr>
          <a:xfrm>
            <a:off x="190550" y="3212976"/>
            <a:ext cx="2813591"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）二元合成路线</a:t>
            </a:r>
            <a:endParaRPr lang="zh-CN" altLang="zh-CN" sz="1400">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）芳香族化合物合成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1556792"/>
            <a:ext cx="7103045" cy="332382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43344"/>
          </a:xfrm>
        </p:spPr>
        <p:txBody>
          <a:bodyPr/>
          <a:lstStyle/>
          <a:p>
            <a:pPr hangingPunct="0">
              <a:lnSpc>
                <a:spcPct val="130000"/>
              </a:lnSpc>
              <a:spcAft>
                <a:spcPts val="800"/>
              </a:spcAft>
              <a:tabLst>
                <a:tab pos="5671185" algn="l"/>
              </a:tabLst>
            </a:pPr>
            <a:r>
              <a:rPr lang="en-US" altLang="zh-CN" sz="16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一次有机化学课堂小组讨论中，某同学设计了下列合成路线，你认为不可行的是（　　）</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endParaRPr lang="zh-CN" altLang="zh-CN" sz="16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3.eps&amp;318&amp;1-1$"/>
          <p:cNvPicPr/>
          <p:nvPr/>
        </p:nvPicPr>
        <p:blipFill>
          <a:blip r:embed="rId1" cstate="print">
            <a:extLst>
              <a:ext uri="{28A0092B-C50C-407E-A947-70E740481C1C}">
                <a14:useLocalDpi xmlns:a14="http://schemas.microsoft.com/office/drawing/2010/main" val="0"/>
              </a:ext>
            </a:extLst>
          </a:blip>
          <a:stretch>
            <a:fillRect/>
          </a:stretch>
        </p:blipFill>
        <p:spPr>
          <a:xfrm>
            <a:off x="360854" y="836712"/>
            <a:ext cx="1211580" cy="390525"/>
          </a:xfrm>
          <a:prstGeom prst="rect">
            <a:avLst/>
          </a:prstGeom>
        </p:spPr>
      </p:pic>
      <p:pic>
        <p:nvPicPr>
          <p:cNvPr id="7" name="图片 6"/>
          <p:cNvPicPr>
            <a:picLocks noChangeAspect="1"/>
          </p:cNvPicPr>
          <p:nvPr/>
        </p:nvPicPr>
        <p:blipFill rotWithShape="1">
          <a:blip r:embed="rId2"/>
          <a:srcRect b="73855"/>
          <a:stretch>
            <a:fillRect/>
          </a:stretch>
        </p:blipFill>
        <p:spPr>
          <a:xfrm>
            <a:off x="190550" y="1700808"/>
            <a:ext cx="6120680" cy="1008112"/>
          </a:xfrm>
          <a:prstGeom prst="rect">
            <a:avLst/>
          </a:prstGeom>
        </p:spPr>
      </p:pic>
      <p:pic>
        <p:nvPicPr>
          <p:cNvPr id="9" name="图片 8"/>
          <p:cNvPicPr>
            <a:picLocks noChangeAspect="1"/>
          </p:cNvPicPr>
          <p:nvPr/>
        </p:nvPicPr>
        <p:blipFill rotWithShape="1">
          <a:blip r:embed="rId3"/>
          <a:srcRect r="14953" b="74975"/>
          <a:stretch>
            <a:fillRect/>
          </a:stretch>
        </p:blipFill>
        <p:spPr>
          <a:xfrm>
            <a:off x="167487" y="3908362"/>
            <a:ext cx="5423664" cy="744774"/>
          </a:xfrm>
          <a:prstGeom prst="rect">
            <a:avLst/>
          </a:prstGeom>
        </p:spPr>
      </p:pic>
      <p:pic>
        <p:nvPicPr>
          <p:cNvPr id="10" name="图片 9"/>
          <p:cNvPicPr>
            <a:picLocks noChangeAspect="1"/>
          </p:cNvPicPr>
          <p:nvPr/>
        </p:nvPicPr>
        <p:blipFill rotWithShape="1">
          <a:blip r:embed="rId2"/>
          <a:srcRect t="46687" b="27168"/>
          <a:stretch>
            <a:fillRect/>
          </a:stretch>
        </p:blipFill>
        <p:spPr>
          <a:xfrm>
            <a:off x="180334" y="2780928"/>
            <a:ext cx="6120680" cy="1008112"/>
          </a:xfrm>
          <a:prstGeom prst="rect">
            <a:avLst/>
          </a:prstGeom>
        </p:spPr>
      </p:pic>
      <p:pic>
        <p:nvPicPr>
          <p:cNvPr id="11" name="图片 10"/>
          <p:cNvPicPr>
            <a:picLocks noChangeAspect="1"/>
          </p:cNvPicPr>
          <p:nvPr/>
        </p:nvPicPr>
        <p:blipFill rotWithShape="1">
          <a:blip r:embed="rId2"/>
          <a:srcRect l="7058" t="27078" r="61177" b="55181"/>
          <a:stretch>
            <a:fillRect/>
          </a:stretch>
        </p:blipFill>
        <p:spPr>
          <a:xfrm>
            <a:off x="5879182" y="2000525"/>
            <a:ext cx="1944216" cy="684076"/>
          </a:xfrm>
          <a:prstGeom prst="rect">
            <a:avLst/>
          </a:prstGeom>
        </p:spPr>
      </p:pic>
      <p:pic>
        <p:nvPicPr>
          <p:cNvPr id="12" name="图片 11"/>
          <p:cNvPicPr>
            <a:picLocks noChangeAspect="1"/>
          </p:cNvPicPr>
          <p:nvPr/>
        </p:nvPicPr>
        <p:blipFill rotWithShape="1">
          <a:blip r:embed="rId2"/>
          <a:srcRect l="5005" t="72832" r="43231"/>
          <a:stretch>
            <a:fillRect/>
          </a:stretch>
        </p:blipFill>
        <p:spPr>
          <a:xfrm>
            <a:off x="6121205" y="2761190"/>
            <a:ext cx="3168353" cy="1047588"/>
          </a:xfrm>
          <a:prstGeom prst="rect">
            <a:avLst/>
          </a:prstGeom>
        </p:spPr>
      </p:pic>
      <p:pic>
        <p:nvPicPr>
          <p:cNvPr id="13" name="图片 12"/>
          <p:cNvPicPr>
            <a:picLocks noChangeAspect="1"/>
          </p:cNvPicPr>
          <p:nvPr/>
        </p:nvPicPr>
        <p:blipFill rotWithShape="1">
          <a:blip r:embed="rId3"/>
          <a:srcRect t="51081" r="15886" b="23497"/>
          <a:stretch>
            <a:fillRect/>
          </a:stretch>
        </p:blipFill>
        <p:spPr>
          <a:xfrm>
            <a:off x="151555" y="4852510"/>
            <a:ext cx="5223571" cy="736730"/>
          </a:xfrm>
          <a:prstGeom prst="rect">
            <a:avLst/>
          </a:prstGeom>
        </p:spPr>
      </p:pic>
      <p:pic>
        <p:nvPicPr>
          <p:cNvPr id="14" name="图片 13"/>
          <p:cNvPicPr>
            <a:picLocks noChangeAspect="1"/>
          </p:cNvPicPr>
          <p:nvPr/>
        </p:nvPicPr>
        <p:blipFill rotWithShape="1">
          <a:blip r:embed="rId3"/>
          <a:srcRect l="5646" t="26781" b="49853"/>
          <a:stretch>
            <a:fillRect/>
          </a:stretch>
        </p:blipFill>
        <p:spPr>
          <a:xfrm>
            <a:off x="5591151" y="3942035"/>
            <a:ext cx="6017259" cy="695386"/>
          </a:xfrm>
          <a:prstGeom prst="rect">
            <a:avLst/>
          </a:prstGeom>
        </p:spPr>
      </p:pic>
      <p:pic>
        <p:nvPicPr>
          <p:cNvPr id="15" name="图片 14"/>
          <p:cNvPicPr>
            <a:picLocks noChangeAspect="1"/>
          </p:cNvPicPr>
          <p:nvPr/>
        </p:nvPicPr>
        <p:blipFill rotWithShape="1">
          <a:blip r:embed="rId3"/>
          <a:srcRect l="5798" t="77357" r="13035"/>
          <a:stretch>
            <a:fillRect/>
          </a:stretch>
        </p:blipFill>
        <p:spPr>
          <a:xfrm>
            <a:off x="5303118" y="4905135"/>
            <a:ext cx="5040560" cy="65621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1"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5" name="内容占位符 4"/>
          <p:cNvSpPr>
            <a:spLocks noGrp="1"/>
          </p:cNvSpPr>
          <p:nvPr>
            <p:ph idx="1"/>
          </p:nvPr>
        </p:nvSpPr>
        <p:spPr>
          <a:xfrm>
            <a:off x="360854" y="764704"/>
            <a:ext cx="11485848" cy="1236557"/>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有机物之间的相互转化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2062758" y="1628800"/>
            <a:ext cx="7753823" cy="349512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60544"/>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发生加成反应生成一氯环己烷，一氯环己烷在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的醇溶液、加热条件下发生消去反应生成环己烯，可以实现，</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不符合题意；甲苯与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在光照条件下发生取代反应的产物有多种，无法控制只</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不可以实现，</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符合题意；乙烯与水发生加成反应生成乙醇，乙醇发生催化氧化反应生成乙醛，乙醛可以进一步被氧化成乙酸，可以实现，</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不符合题意；乙烯与</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发生加成反应生成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二氯乙烷，</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二氯乙烷在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的水溶液、加热条件下发生取代反应生成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HOCH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，可以实现，</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24解析.eps&amp;319&amp;1-1$"/>
          <p:cNvPicPr/>
          <p:nvPr/>
        </p:nvPicPr>
        <p:blipFill>
          <a:blip r:embed="rId1">
            <a:extLst>
              <a:ext uri="{28A0092B-C50C-407E-A947-70E740481C1C}">
                <a14:useLocalDpi xmlns:a14="http://schemas.microsoft.com/office/drawing/2010/main" val="0"/>
              </a:ext>
            </a:extLst>
          </a:blip>
          <a:stretch>
            <a:fillRect/>
          </a:stretch>
        </p:blipFill>
        <p:spPr>
          <a:xfrm>
            <a:off x="371804" y="908720"/>
            <a:ext cx="1013460" cy="361315"/>
          </a:xfrm>
          <a:prstGeom prst="rect">
            <a:avLst/>
          </a:prstGeom>
        </p:spPr>
      </p:pic>
      <p:pic>
        <p:nvPicPr>
          <p:cNvPr id="4" name="图片 3"/>
          <p:cNvPicPr>
            <a:picLocks noChangeAspect="1"/>
          </p:cNvPicPr>
          <p:nvPr/>
        </p:nvPicPr>
        <p:blipFill>
          <a:blip r:embed="rId2"/>
          <a:stretch>
            <a:fillRect/>
          </a:stretch>
        </p:blipFill>
        <p:spPr>
          <a:xfrm>
            <a:off x="7247334" y="1844824"/>
            <a:ext cx="1999025" cy="727456"/>
          </a:xfrm>
          <a:prstGeom prst="rect">
            <a:avLst/>
          </a:prstGeom>
        </p:spPr>
      </p:pic>
      <p:pic>
        <p:nvPicPr>
          <p:cNvPr id="6" name="图片 5" descr="YTImage24答案.eps&amp;320&amp;1-1$"/>
          <p:cNvPicPr/>
          <p:nvPr/>
        </p:nvPicPr>
        <p:blipFill>
          <a:blip r:embed="rId3" cstate="print">
            <a:extLst>
              <a:ext uri="{28A0092B-C50C-407E-A947-70E740481C1C}">
                <a14:useLocalDpi xmlns:a14="http://schemas.microsoft.com/office/drawing/2010/main" val="0"/>
              </a:ext>
            </a:extLst>
          </a:blip>
          <a:stretch>
            <a:fillRect/>
          </a:stretch>
        </p:blipFill>
        <p:spPr>
          <a:xfrm>
            <a:off x="351555" y="4941168"/>
            <a:ext cx="861060" cy="306705"/>
          </a:xfrm>
          <a:prstGeom prst="rect">
            <a:avLst/>
          </a:prstGeom>
        </p:spPr>
      </p:pic>
      <p:sp>
        <p:nvSpPr>
          <p:cNvPr id="7" name="矩形 6"/>
          <p:cNvSpPr/>
          <p:nvPr/>
        </p:nvSpPr>
        <p:spPr>
          <a:xfrm>
            <a:off x="1035649" y="4771354"/>
            <a:ext cx="699230"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B</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08011"/>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逆合成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法是在设计复杂化合物的合成路线时常用的方法。解答有机合成题时，首先要正确判断合成的有机物属于哪一类有机物，带有何种官能团，然后结合学过的知识或题给信息，寻找官能团的引入、转化、保护或消去的方法，找出合成目标有机物的关键点。解答这类题时，常用的典型信息如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结构信息</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碳骨架、官能团等。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组成信息</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相对分子质量、组成基团、元素质量分数等。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反应信息</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官能团间的转化关系、结构的转化关系等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图片 3" descr="YTImage名师点拨.eps&amp;321&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1910715" cy="44640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070870" y="692696"/>
            <a:ext cx="6097080" cy="758104"/>
          </a:xfrm>
          <a:prstGeom prst="rect">
            <a:avLst/>
          </a:prstGeom>
        </p:spPr>
      </p:pic>
      <p:sp>
        <p:nvSpPr>
          <p:cNvPr id="3" name="内容占位符 2"/>
          <p:cNvSpPr>
            <a:spLocks noGrp="1"/>
          </p:cNvSpPr>
          <p:nvPr>
            <p:ph idx="1"/>
          </p:nvPr>
        </p:nvSpPr>
        <p:spPr>
          <a:xfrm>
            <a:off x="360854" y="1607861"/>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的有机反应类型总结</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方正兰亭准黑_GBK》〗〖WT12.《方正兰亭准黑_GBK"/>
                <a:cs typeface="Times New Roman" panose="02020603050405020304" pitchFamily="18" charset="0"/>
              </a:rPr>
              <a:t>常见有机反应类型与有机物类别的</a:t>
            </a:r>
            <a:r>
              <a:rPr lang="zh-CN" altLang="zh-CN" b="1" smtClean="0">
                <a:solidFill>
                  <a:srgbClr val="000000"/>
                </a:solidFill>
                <a:latin typeface="Times New Roman" panose="02020603050405020304" pitchFamily="18" charset="0"/>
                <a:ea typeface="方正兰亭准黑_GBK》〗〖WT12.《方正兰亭准黑_GBK"/>
                <a:cs typeface="Times New Roman" panose="02020603050405020304" pitchFamily="18" charset="0"/>
              </a:rPr>
              <a:t>关系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情境1.eps&amp;323&amp;1-1$"/>
          <p:cNvPicPr/>
          <p:nvPr/>
        </p:nvPicPr>
        <p:blipFill>
          <a:blip r:embed="rId2" cstate="print">
            <a:extLst>
              <a:ext uri="{28A0092B-C50C-407E-A947-70E740481C1C}">
                <a14:useLocalDpi xmlns:a14="http://schemas.microsoft.com/office/drawing/2010/main" val="0"/>
              </a:ext>
            </a:extLst>
          </a:blip>
          <a:stretch>
            <a:fillRect/>
          </a:stretch>
        </p:blipFill>
        <p:spPr>
          <a:xfrm>
            <a:off x="360854" y="1746086"/>
            <a:ext cx="1029335" cy="361315"/>
          </a:xfrm>
          <a:prstGeom prst="rect">
            <a:avLst/>
          </a:prstGeom>
        </p:spPr>
      </p:pic>
      <p:graphicFrame>
        <p:nvGraphicFramePr>
          <p:cNvPr id="4" name="表格 3"/>
          <p:cNvGraphicFramePr>
            <a:graphicFrameLocks noGrp="1"/>
          </p:cNvGraphicFramePr>
          <p:nvPr/>
        </p:nvGraphicFramePr>
        <p:xfrm>
          <a:off x="334567" y="2276872"/>
          <a:ext cx="11512134" cy="3885060"/>
        </p:xfrm>
        <a:graphic>
          <a:graphicData uri="http://schemas.openxmlformats.org/drawingml/2006/table">
            <a:tbl>
              <a:tblPr firstRow="1" firstCol="1" bandRow="1"/>
              <a:tblGrid>
                <a:gridCol w="1473553"/>
                <a:gridCol w="2047309"/>
                <a:gridCol w="7991272"/>
              </a:tblGrid>
              <a:tr h="251442">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有机反应类型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有机物类别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93220">
                <a:tc rowSpan="5">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取代反应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饱和烃、苯和苯的同系物、卤代烃等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1442">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酯化反应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醇、羧酸等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885">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水解反应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卤代烃、酯等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1759">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硝化反应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苯和苯的同系物等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885">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磺化反应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苯和苯的同系物等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加成反应</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烯烃、炔烃、醛、苯和苯的同系物等</a:t>
                      </a:r>
                      <a:endParaRPr lang="zh-CN" sz="2400">
                        <a:effectLst/>
                        <a:latin typeface="+mn-lt"/>
                        <a:ea typeface="仿宋" panose="02010609060101010101" pitchFamily="49" charset="-122"/>
                        <a:cs typeface="Times New Roman" panose="02020603050405020304" pitchFamily="18" charset="0"/>
                      </a:endParaRPr>
                    </a:p>
                  </a:txBody>
                  <a:tcPr marL="31430" marR="314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720"/>
          <a:ext cx="11449272" cy="3840480"/>
        </p:xfrm>
        <a:graphic>
          <a:graphicData uri="http://schemas.openxmlformats.org/drawingml/2006/table">
            <a:tbl>
              <a:tblPr firstRow="1" firstCol="1" bandRow="1"/>
              <a:tblGrid>
                <a:gridCol w="1516460"/>
                <a:gridCol w="4094442"/>
                <a:gridCol w="5838370"/>
              </a:tblGrid>
              <a:tr h="170941">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有机反应类型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有机物类别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0941">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消去反应</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卤代烃、醇等</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6148">
                <a:tc row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氧化反应</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酸性</a:t>
                      </a:r>
                      <a:r>
                        <a:rPr lang="en-US" sz="2400" b="1" smtClean="0">
                          <a:solidFill>
                            <a:srgbClr val="000000"/>
                          </a:solidFill>
                          <a:effectLst/>
                          <a:latin typeface="+mn-lt"/>
                          <a:ea typeface="仿宋" panose="02010609060101010101" pitchFamily="49" charset="-122"/>
                          <a:cs typeface="Times New Roman" panose="02020603050405020304" pitchFamily="18" charset="0"/>
                        </a:rPr>
                        <a:t>KMnO</a:t>
                      </a:r>
                      <a:r>
                        <a:rPr lang="en-US" sz="2400" b="1" baseline="-25000" smtClean="0">
                          <a:solidFill>
                            <a:srgbClr val="000000"/>
                          </a:solidFill>
                          <a:effectLst/>
                          <a:latin typeface="+mn-lt"/>
                          <a:ea typeface="仿宋" panose="02010609060101010101" pitchFamily="49" charset="-122"/>
                          <a:cs typeface="Times New Roman" panose="02020603050405020304" pitchFamily="18" charset="0"/>
                        </a:rPr>
                        <a:t>4</a:t>
                      </a:r>
                      <a:r>
                        <a:rPr lang="en-US" sz="2400" b="1" smtClean="0">
                          <a:solidFill>
                            <a:srgbClr val="000000"/>
                          </a:solidFill>
                          <a:effectLst/>
                          <a:latin typeface="+mn-lt"/>
                          <a:ea typeface="仿宋" panose="02010609060101010101" pitchFamily="49" charset="-122"/>
                          <a:cs typeface="Times New Roman" panose="02020603050405020304" pitchFamily="18" charset="0"/>
                        </a:rPr>
                        <a:t>溶液</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烯烃、炔烃、苯的同系物、醛、醇等</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6148">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直接（</a:t>
                      </a:r>
                      <a:r>
                        <a:rPr lang="en-US" sz="2400" b="1" smtClean="0">
                          <a:solidFill>
                            <a:srgbClr val="000000"/>
                          </a:solidFill>
                          <a:effectLst/>
                          <a:latin typeface="+mn-lt"/>
                          <a:ea typeface="仿宋" panose="02010609060101010101" pitchFamily="49" charset="-122"/>
                          <a:cs typeface="Times New Roman" panose="02020603050405020304" pitchFamily="18" charset="0"/>
                        </a:rPr>
                        <a:t>或催化</a:t>
                      </a:r>
                      <a:r>
                        <a:rPr lang="en-US" sz="2400" b="1">
                          <a:solidFill>
                            <a:srgbClr val="000000"/>
                          </a:solidFill>
                          <a:effectLst/>
                          <a:latin typeface="+mn-lt"/>
                          <a:ea typeface="仿宋" panose="02010609060101010101" pitchFamily="49" charset="-122"/>
                          <a:cs typeface="Times New Roman" panose="02020603050405020304" pitchFamily="18" charset="0"/>
                        </a:rPr>
                        <a:t>）氧化</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酚、醇、醛等</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0941">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还原反应</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醛等</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0941">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加聚反应</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烯烃、炔烃等</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6148">
                <a:tc gridSpan="2">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与</a:t>
                      </a:r>
                      <a:r>
                        <a:rPr lang="en-US" sz="2400" b="1">
                          <a:solidFill>
                            <a:srgbClr val="000000"/>
                          </a:solidFill>
                          <a:effectLst/>
                          <a:latin typeface="+mn-lt"/>
                          <a:ea typeface="仿宋" panose="02010609060101010101" pitchFamily="49" charset="-122"/>
                          <a:cs typeface="Times New Roman" panose="02020603050405020304" pitchFamily="18" charset="0"/>
                        </a:rPr>
                        <a:t>FeCl</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zh-CN" sz="2400" b="1" smtClean="0">
                          <a:solidFill>
                            <a:srgbClr val="000000"/>
                          </a:solidFill>
                          <a:effectLst/>
                          <a:latin typeface="+mn-lt"/>
                          <a:ea typeface="仿宋" panose="02010609060101010101" pitchFamily="49" charset="-122"/>
                          <a:cs typeface="Times New Roman" panose="02020603050405020304" pitchFamily="18" charset="0"/>
                        </a:rPr>
                        <a:t>溶液的</a:t>
                      </a:r>
                      <a:r>
                        <a:rPr lang="zh-CN" sz="2400" b="1">
                          <a:solidFill>
                            <a:srgbClr val="000000"/>
                          </a:solidFill>
                          <a:effectLst/>
                          <a:latin typeface="+mn-lt"/>
                          <a:ea typeface="仿宋" panose="02010609060101010101" pitchFamily="49" charset="-122"/>
                          <a:cs typeface="Times New Roman" panose="02020603050405020304" pitchFamily="18" charset="0"/>
                        </a:rPr>
                        <a:t>显色反应</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酚类物质</a:t>
                      </a:r>
                      <a:endParaRPr lang="zh-CN" sz="2400">
                        <a:effectLst/>
                        <a:latin typeface="+mn-lt"/>
                        <a:ea typeface="仿宋" panose="02010609060101010101" pitchFamily="49" charset="-122"/>
                        <a:cs typeface="Times New Roman" panose="02020603050405020304" pitchFamily="18" charset="0"/>
                      </a:endParaRPr>
                    </a:p>
                  </a:txBody>
                  <a:tcPr marL="39369" marR="393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根据反应条件判断</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反应类型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22361" y="1331912"/>
          <a:ext cx="11449272" cy="5242560"/>
        </p:xfrm>
        <a:graphic>
          <a:graphicData uri="http://schemas.openxmlformats.org/drawingml/2006/table">
            <a:tbl>
              <a:tblPr firstRow="1" firstCol="1" bandRow="1"/>
              <a:tblGrid>
                <a:gridCol w="5976664"/>
                <a:gridCol w="5472608"/>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反应条件</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可能的有机反应类型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5532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浓硫酸，加热</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r>
                        <a:rPr lang="zh-CN" sz="2400" b="1">
                          <a:solidFill>
                            <a:srgbClr val="000000"/>
                          </a:solidFill>
                          <a:effectLst/>
                          <a:latin typeface="+mn-lt"/>
                          <a:ea typeface="仿宋" panose="02010609060101010101" pitchFamily="49" charset="-122"/>
                          <a:cs typeface="Times New Roman" panose="02020603050405020304" pitchFamily="18" charset="0"/>
                        </a:rPr>
                        <a:t>醇的消去反应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②</a:t>
                      </a:r>
                      <a:r>
                        <a:rPr lang="zh-CN" sz="2400" b="1">
                          <a:solidFill>
                            <a:srgbClr val="000000"/>
                          </a:solidFill>
                          <a:effectLst/>
                          <a:latin typeface="+mn-lt"/>
                          <a:ea typeface="仿宋" panose="02010609060101010101" pitchFamily="49" charset="-122"/>
                          <a:cs typeface="Times New Roman" panose="02020603050405020304" pitchFamily="18" charset="0"/>
                        </a:rPr>
                        <a:t>酯化反应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③苯的硝化反应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3119">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稀硫酸，加热</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酯的水解反应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84222">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强碱的水溶液</a:t>
                      </a:r>
                      <a:r>
                        <a:rPr lang="en-US" sz="2400" b="1" smtClean="0">
                          <a:solidFill>
                            <a:srgbClr val="000000"/>
                          </a:solidFill>
                          <a:effectLst/>
                          <a:latin typeface="+mn-lt"/>
                          <a:ea typeface="仿宋" panose="02010609060101010101" pitchFamily="49" charset="-122"/>
                          <a:cs typeface="Times New Roman" panose="02020603050405020304" pitchFamily="18" charset="0"/>
                        </a:rPr>
                        <a:t>，加热</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r>
                        <a:rPr lang="zh-CN" sz="2400" b="1">
                          <a:solidFill>
                            <a:srgbClr val="000000"/>
                          </a:solidFill>
                          <a:effectLst/>
                          <a:latin typeface="+mn-lt"/>
                          <a:ea typeface="仿宋" panose="02010609060101010101" pitchFamily="49" charset="-122"/>
                          <a:cs typeface="Times New Roman" panose="02020603050405020304" pitchFamily="18" charset="0"/>
                        </a:rPr>
                        <a:t>卤代烃的水解反应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②</a:t>
                      </a:r>
                      <a:r>
                        <a:rPr lang="zh-CN" sz="2400" b="1">
                          <a:solidFill>
                            <a:srgbClr val="000000"/>
                          </a:solidFill>
                          <a:effectLst/>
                          <a:latin typeface="+mn-lt"/>
                          <a:ea typeface="仿宋" panose="02010609060101010101" pitchFamily="49" charset="-122"/>
                          <a:cs typeface="Times New Roman" panose="02020603050405020304" pitchFamily="18" charset="0"/>
                        </a:rPr>
                        <a:t>酯的水解反应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73291">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强碱的醇溶液</a:t>
                      </a:r>
                      <a:r>
                        <a:rPr lang="en-US" sz="2400" b="1" smtClean="0">
                          <a:solidFill>
                            <a:srgbClr val="000000"/>
                          </a:solidFill>
                          <a:effectLst/>
                          <a:latin typeface="+mn-lt"/>
                          <a:ea typeface="仿宋" panose="02010609060101010101" pitchFamily="49" charset="-122"/>
                          <a:cs typeface="Times New Roman" panose="02020603050405020304" pitchFamily="18" charset="0"/>
                        </a:rPr>
                        <a:t>，加热</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卤代烃的消去反应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73291">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新制</a:t>
                      </a:r>
                      <a:r>
                        <a:rPr lang="en-US" sz="2400" b="1">
                          <a:solidFill>
                            <a:srgbClr val="000000"/>
                          </a:solidFill>
                          <a:effectLst/>
                          <a:latin typeface="+mn-lt"/>
                          <a:ea typeface="仿宋" panose="02010609060101010101" pitchFamily="49" charset="-122"/>
                          <a:cs typeface="Times New Roman" panose="02020603050405020304" pitchFamily="18" charset="0"/>
                        </a:rPr>
                        <a:t>Cu</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OH</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zh-CN" sz="2400" b="1" smtClean="0">
                          <a:solidFill>
                            <a:srgbClr val="000000"/>
                          </a:solidFill>
                          <a:effectLst/>
                          <a:latin typeface="+mn-lt"/>
                          <a:ea typeface="仿宋" panose="02010609060101010101" pitchFamily="49" charset="-122"/>
                          <a:cs typeface="Times New Roman" panose="02020603050405020304" pitchFamily="18" charset="0"/>
                        </a:rPr>
                        <a:t>或银</a:t>
                      </a:r>
                      <a:r>
                        <a:rPr lang="zh-CN" sz="2400" b="1">
                          <a:solidFill>
                            <a:srgbClr val="000000"/>
                          </a:solidFill>
                          <a:effectLst/>
                          <a:latin typeface="+mn-lt"/>
                          <a:ea typeface="仿宋" panose="02010609060101010101" pitchFamily="49" charset="-122"/>
                          <a:cs typeface="Times New Roman" panose="02020603050405020304" pitchFamily="18" charset="0"/>
                        </a:rPr>
                        <a:t>氨溶液，加热</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醛的氧化反应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521280" cy="5140960"/>
        </p:xfrm>
        <a:graphic>
          <a:graphicData uri="http://schemas.openxmlformats.org/drawingml/2006/table">
            <a:tbl>
              <a:tblPr firstRow="1" firstCol="1" bandRow="1"/>
              <a:tblGrid>
                <a:gridCol w="2808312"/>
                <a:gridCol w="8712968"/>
              </a:tblGrid>
              <a:tr h="350146">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反应条件</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可能的有机反应类型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80122">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酸性KMnO</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en-US" sz="2400" b="1">
                          <a:solidFill>
                            <a:srgbClr val="000000"/>
                          </a:solidFill>
                          <a:effectLst/>
                          <a:latin typeface="+mn-lt"/>
                          <a:ea typeface="仿宋" panose="02010609060101010101" pitchFamily="49" charset="-122"/>
                          <a:cs typeface="Times New Roman" panose="02020603050405020304" pitchFamily="18" charset="0"/>
                        </a:rPr>
                        <a:t>溶液</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r>
                        <a:rPr lang="zh-CN" sz="2400" b="1">
                          <a:solidFill>
                            <a:srgbClr val="000000"/>
                          </a:solidFill>
                          <a:effectLst/>
                          <a:latin typeface="+mn-lt"/>
                          <a:ea typeface="仿宋" panose="02010609060101010101" pitchFamily="49" charset="-122"/>
                          <a:cs typeface="Times New Roman" panose="02020603050405020304" pitchFamily="18" charset="0"/>
                        </a:rPr>
                        <a:t>烯烃、炔烃的氧化</a:t>
                      </a:r>
                      <a:r>
                        <a:rPr lang="zh-CN" sz="2400" b="1" smtClean="0">
                          <a:solidFill>
                            <a:srgbClr val="000000"/>
                          </a:solidFill>
                          <a:effectLst/>
                          <a:latin typeface="+mn-lt"/>
                          <a:ea typeface="仿宋" panose="02010609060101010101" pitchFamily="49" charset="-122"/>
                          <a:cs typeface="Times New Roman" panose="02020603050405020304" pitchFamily="18" charset="0"/>
                        </a:rPr>
                        <a:t>反应</a:t>
                      </a:r>
                      <a:r>
                        <a:rPr lang="en-US" sz="2400" b="1" smtClean="0">
                          <a:solidFill>
                            <a:srgbClr val="000000"/>
                          </a:solidFill>
                          <a:effectLst/>
                          <a:latin typeface="+mn-lt"/>
                          <a:ea typeface="仿宋" panose="02010609060101010101" pitchFamily="49" charset="-122"/>
                          <a:cs typeface="Times New Roman" panose="02020603050405020304" pitchFamily="18" charset="0"/>
                        </a:rPr>
                        <a:t>②</a:t>
                      </a:r>
                      <a:r>
                        <a:rPr lang="zh-CN" sz="2400" b="1">
                          <a:solidFill>
                            <a:srgbClr val="000000"/>
                          </a:solidFill>
                          <a:effectLst/>
                          <a:latin typeface="+mn-lt"/>
                          <a:ea typeface="仿宋" panose="02010609060101010101" pitchFamily="49" charset="-122"/>
                          <a:cs typeface="Times New Roman" panose="02020603050405020304" pitchFamily="18" charset="0"/>
                        </a:rPr>
                        <a:t>苯的同系物的氧化反应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③</a:t>
                      </a:r>
                      <a:r>
                        <a:rPr lang="zh-CN" sz="2400" b="1">
                          <a:solidFill>
                            <a:srgbClr val="000000"/>
                          </a:solidFill>
                          <a:effectLst/>
                          <a:latin typeface="+mn-lt"/>
                          <a:ea typeface="仿宋" panose="02010609060101010101" pitchFamily="49" charset="-122"/>
                          <a:cs typeface="Times New Roman" panose="02020603050405020304" pitchFamily="18" charset="0"/>
                        </a:rPr>
                        <a:t>醇、醛、苯酚的氧化反应</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5014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、Cu，加热</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醇的催化氧化反应</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813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、催化剂，加热</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r>
                        <a:rPr lang="zh-CN" sz="2400" b="1">
                          <a:solidFill>
                            <a:srgbClr val="000000"/>
                          </a:solidFill>
                          <a:effectLst/>
                          <a:latin typeface="+mn-lt"/>
                          <a:ea typeface="仿宋" panose="02010609060101010101" pitchFamily="49" charset="-122"/>
                          <a:cs typeface="Times New Roman" panose="02020603050405020304" pitchFamily="18" charset="0"/>
                        </a:rPr>
                        <a:t>烯烃、炔烃的</a:t>
                      </a:r>
                      <a:r>
                        <a:rPr lang="zh-CN" sz="2400" b="1" smtClean="0">
                          <a:solidFill>
                            <a:srgbClr val="000000"/>
                          </a:solidFill>
                          <a:effectLst/>
                          <a:latin typeface="+mn-lt"/>
                          <a:ea typeface="仿宋" panose="02010609060101010101" pitchFamily="49" charset="-122"/>
                          <a:cs typeface="Times New Roman" panose="02020603050405020304" pitchFamily="18" charset="0"/>
                        </a:rPr>
                        <a:t>加成反应</a:t>
                      </a:r>
                      <a:r>
                        <a:rPr lang="en-US" sz="2400" b="1" smtClean="0">
                          <a:solidFill>
                            <a:srgbClr val="000000"/>
                          </a:solidFill>
                          <a:effectLst/>
                          <a:latin typeface="+mn-lt"/>
                          <a:ea typeface="仿宋" panose="02010609060101010101" pitchFamily="49" charset="-122"/>
                          <a:cs typeface="Times New Roman" panose="02020603050405020304" pitchFamily="18" charset="0"/>
                        </a:rPr>
                        <a:t>②</a:t>
                      </a:r>
                      <a:r>
                        <a:rPr lang="zh-CN" sz="2400" b="1">
                          <a:solidFill>
                            <a:srgbClr val="000000"/>
                          </a:solidFill>
                          <a:effectLst/>
                          <a:latin typeface="+mn-lt"/>
                          <a:ea typeface="仿宋" panose="02010609060101010101" pitchFamily="49" charset="-122"/>
                          <a:cs typeface="Times New Roman" panose="02020603050405020304" pitchFamily="18" charset="0"/>
                        </a:rPr>
                        <a:t>芳香烃的</a:t>
                      </a:r>
                      <a:r>
                        <a:rPr lang="zh-CN" sz="2400" b="1" smtClean="0">
                          <a:solidFill>
                            <a:srgbClr val="000000"/>
                          </a:solidFill>
                          <a:effectLst/>
                          <a:latin typeface="+mn-lt"/>
                          <a:ea typeface="仿宋" panose="02010609060101010101" pitchFamily="49" charset="-122"/>
                          <a:cs typeface="Times New Roman" panose="02020603050405020304" pitchFamily="18" charset="0"/>
                        </a:rPr>
                        <a:t>加成反应</a:t>
                      </a:r>
                      <a:r>
                        <a:rPr lang="en-US" sz="2400" b="1" smtClean="0">
                          <a:solidFill>
                            <a:srgbClr val="000000"/>
                          </a:solidFill>
                          <a:effectLst/>
                          <a:latin typeface="+mn-lt"/>
                          <a:ea typeface="仿宋" panose="02010609060101010101" pitchFamily="49" charset="-122"/>
                          <a:cs typeface="Times New Roman" panose="02020603050405020304" pitchFamily="18" charset="0"/>
                        </a:rPr>
                        <a:t>③</a:t>
                      </a:r>
                      <a:r>
                        <a:rPr lang="zh-CN" sz="2400" b="1">
                          <a:solidFill>
                            <a:srgbClr val="000000"/>
                          </a:solidFill>
                          <a:effectLst/>
                          <a:latin typeface="+mn-lt"/>
                          <a:ea typeface="仿宋" panose="02010609060101010101" pitchFamily="49" charset="-122"/>
                          <a:cs typeface="Times New Roman" panose="02020603050405020304" pitchFamily="18" charset="0"/>
                        </a:rPr>
                        <a:t>醛、酮还原为醇</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5014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溴水</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苯酚的取代反应</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5014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溴的CCl</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en-US" sz="2400" b="1">
                          <a:solidFill>
                            <a:srgbClr val="000000"/>
                          </a:solidFill>
                          <a:effectLst/>
                          <a:latin typeface="+mn-lt"/>
                          <a:ea typeface="仿宋" panose="02010609060101010101" pitchFamily="49" charset="-122"/>
                          <a:cs typeface="Times New Roman" panose="02020603050405020304" pitchFamily="18" charset="0"/>
                        </a:rPr>
                        <a:t>溶液/溴水</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烯烃、炔烃的加成反应</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65134">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Cl</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，光照</a:t>
                      </a:r>
                      <a:endParaRPr lang="zh-CN" sz="2400">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r>
                        <a:rPr lang="zh-CN" sz="2400" b="1">
                          <a:solidFill>
                            <a:srgbClr val="000000"/>
                          </a:solidFill>
                          <a:effectLst/>
                          <a:latin typeface="+mn-lt"/>
                          <a:ea typeface="仿宋" panose="02010609060101010101" pitchFamily="49" charset="-122"/>
                          <a:cs typeface="Times New Roman" panose="02020603050405020304" pitchFamily="18" charset="0"/>
                        </a:rPr>
                        <a:t>烷烃的取代反应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②                   </a:t>
                      </a:r>
                      <a:r>
                        <a:rPr lang="zh-CN" sz="2400" b="1" smtClean="0">
                          <a:solidFill>
                            <a:srgbClr val="000000"/>
                          </a:solidFill>
                          <a:effectLst/>
                          <a:latin typeface="+mn-lt"/>
                          <a:ea typeface="仿宋" panose="02010609060101010101" pitchFamily="49" charset="-122"/>
                          <a:cs typeface="Times New Roman" panose="02020603050405020304" pitchFamily="18" charset="0"/>
                        </a:rPr>
                        <a:t>中</a:t>
                      </a:r>
                      <a:r>
                        <a:rPr lang="zh-CN" sz="2400" b="1">
                          <a:solidFill>
                            <a:srgbClr val="000000"/>
                          </a:solidFill>
                          <a:effectLst/>
                          <a:latin typeface="+mn-lt"/>
                          <a:ea typeface="仿宋" panose="02010609060101010101" pitchFamily="49" charset="-122"/>
                          <a:cs typeface="Times New Roman" panose="02020603050405020304" pitchFamily="18" charset="0"/>
                        </a:rPr>
                        <a:t>侧链的取代</a:t>
                      </a:r>
                      <a:r>
                        <a:rPr lang="zh-CN" sz="2400" b="1" smtClean="0">
                          <a:solidFill>
                            <a:srgbClr val="000000"/>
                          </a:solidFill>
                          <a:effectLst/>
                          <a:latin typeface="+mn-lt"/>
                          <a:ea typeface="仿宋" panose="02010609060101010101" pitchFamily="49" charset="-122"/>
                          <a:cs typeface="Times New Roman" panose="02020603050405020304" pitchFamily="18" charset="0"/>
                        </a:rPr>
                        <a:t>反应</a:t>
                      </a:r>
                      <a:endParaRPr lang="en-US" altLang="zh-CN" sz="2400" b="1" smtClean="0">
                        <a:solidFill>
                          <a:srgbClr val="000000"/>
                        </a:solidFill>
                        <a:effectLst/>
                        <a:latin typeface="+mn-lt"/>
                        <a:ea typeface="仿宋" panose="02010609060101010101" pitchFamily="49" charset="-122"/>
                        <a:cs typeface="Times New Roman" panose="02020603050405020304" pitchFamily="18" charset="0"/>
                      </a:endParaRPr>
                    </a:p>
                  </a:txBody>
                  <a:tcPr marL="43768" marR="4376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646934" y="5287658"/>
            <a:ext cx="1059201" cy="661622"/>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85691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是一种医药中间体，常用于制备抗凝血药，可以通过如图所示的路线合成。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24典例1.eps&amp;324&amp;1-1$"/>
          <p:cNvPicPr/>
          <p:nvPr/>
        </p:nvPicPr>
        <p:blipFill>
          <a:blip r:embed="rId1" cstate="print">
            <a:extLst>
              <a:ext uri="{28A0092B-C50C-407E-A947-70E740481C1C}">
                <a14:useLocalDpi xmlns:a14="http://schemas.microsoft.com/office/drawing/2010/main" val="0"/>
              </a:ext>
            </a:extLst>
          </a:blip>
          <a:stretch>
            <a:fillRect/>
          </a:stretch>
        </p:blipFill>
        <p:spPr>
          <a:xfrm>
            <a:off x="360854" y="908720"/>
            <a:ext cx="1352550" cy="435610"/>
          </a:xfrm>
          <a:prstGeom prst="rect">
            <a:avLst/>
          </a:prstGeom>
        </p:spPr>
      </p:pic>
      <p:pic>
        <p:nvPicPr>
          <p:cNvPr id="2" name="图片 1"/>
          <p:cNvPicPr>
            <a:picLocks noChangeAspect="1"/>
          </p:cNvPicPr>
          <p:nvPr/>
        </p:nvPicPr>
        <p:blipFill>
          <a:blip r:embed="rId2"/>
          <a:stretch>
            <a:fillRect/>
          </a:stretch>
        </p:blipFill>
        <p:spPr>
          <a:xfrm>
            <a:off x="2638822" y="2060848"/>
            <a:ext cx="5868145" cy="327887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48680"/>
            <a:ext cx="11485848" cy="188942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）写出下列反应的反应类型。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326&amp;1-1$"/>
          <p:cNvPicPr/>
          <p:nvPr/>
        </p:nvPicPr>
        <p:blipFill>
          <a:blip r:embed="rId1">
            <a:extLst>
              <a:ext uri="{28A0092B-C50C-407E-A947-70E740481C1C}">
                <a14:useLocalDpi xmlns:a14="http://schemas.microsoft.com/office/drawing/2010/main" val="0"/>
              </a:ext>
            </a:extLst>
          </a:blip>
          <a:stretch>
            <a:fillRect/>
          </a:stretch>
        </p:blipFill>
        <p:spPr>
          <a:xfrm>
            <a:off x="478582" y="2654132"/>
            <a:ext cx="1013460" cy="361315"/>
          </a:xfrm>
          <a:prstGeom prst="rect">
            <a:avLst/>
          </a:prstGeom>
        </p:spPr>
      </p:pic>
      <p:sp>
        <p:nvSpPr>
          <p:cNvPr id="2" name="矩形 1"/>
          <p:cNvSpPr/>
          <p:nvPr/>
        </p:nvSpPr>
        <p:spPr>
          <a:xfrm>
            <a:off x="360854" y="2324864"/>
            <a:ext cx="11485848" cy="3785652"/>
          </a:xfrm>
          <a:prstGeom prst="rect">
            <a:avLst/>
          </a:prstGeom>
        </p:spPr>
        <p:txBody>
          <a:bodyPr wrap="square">
            <a:spAutoFit/>
          </a:bodyPr>
          <a:lstStyle/>
          <a:p>
            <a:pPr algn="just">
              <a:lnSpc>
                <a:spcPct val="20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合成流程可知，</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被氧化为乙酸，结合</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的分子式可知，</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CHO</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COOH</a:t>
            </a:r>
            <a:r>
              <a:rPr lang="zh-CN" altLang="zh-CN" sz="2400">
                <a:solidFill>
                  <a:srgbClr val="000000"/>
                </a:solidFill>
                <a:ea typeface="楷体" panose="02010609060101010101" pitchFamily="49" charset="-122"/>
                <a:cs typeface="Times New Roman" panose="02020603050405020304" pitchFamily="18" charset="0"/>
              </a:rPr>
              <a:t>与三氯化磷发生取代反应生成</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COCl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为邻羟基苯甲酸，与甲醇发生酯化反应生成</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smtClean="0">
                <a:solidFill>
                  <a:srgbClr val="000000"/>
                </a:solidFill>
                <a:ea typeface="楷体" panose="02010609060101010101" pitchFamily="49" charset="-122"/>
                <a:cs typeface="Times New Roman" panose="02020603050405020304" pitchFamily="18" charset="0"/>
              </a:rPr>
              <a:t>为</a:t>
            </a: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ea typeface="楷体" panose="02010609060101010101" pitchFamily="49" charset="-122"/>
                <a:cs typeface="Times New Roman" panose="02020603050405020304" pitchFamily="18" charset="0"/>
              </a:rPr>
              <a:t>CH</a:t>
            </a:r>
            <a:r>
              <a:rPr lang="en-US" altLang="zh-CN" sz="2400" baseline="-25000">
                <a:solidFill>
                  <a:srgbClr val="000000"/>
                </a:solidFill>
                <a:ea typeface="楷体" panose="02010609060101010101" pitchFamily="49" charset="-122"/>
                <a:cs typeface="Times New Roman" panose="02020603050405020304" pitchFamily="18" charset="0"/>
              </a:rPr>
              <a:t>3</a:t>
            </a:r>
            <a:r>
              <a:rPr lang="en-US" altLang="zh-CN" sz="2400">
                <a:solidFill>
                  <a:srgbClr val="000000"/>
                </a:solidFill>
                <a:ea typeface="楷体" panose="02010609060101010101" pitchFamily="49" charset="-122"/>
                <a:cs typeface="Times New Roman" panose="02020603050405020304" pitchFamily="18" charset="0"/>
              </a:rPr>
              <a:t>COCl</a:t>
            </a:r>
            <a:r>
              <a:rPr lang="zh-CN" altLang="zh-CN" sz="2400">
                <a:solidFill>
                  <a:srgbClr val="000000"/>
                </a:solidFill>
                <a:ea typeface="楷体" panose="02010609060101010101" pitchFamily="49" charset="-122"/>
                <a:cs typeface="Times New Roman" panose="02020603050405020304" pitchFamily="18" charset="0"/>
              </a:rPr>
              <a:t>发生取代反应生成</a:t>
            </a:r>
            <a:r>
              <a:rPr lang="en-US" altLang="zh-CN" sz="2400">
                <a:solidFill>
                  <a:srgbClr val="000000"/>
                </a:solidFill>
                <a:ea typeface="楷体" panose="02010609060101010101" pitchFamily="49" charset="-122"/>
                <a:cs typeface="Times New Roman" panose="02020603050405020304" pitchFamily="18" charset="0"/>
              </a:rPr>
              <a:t>D</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分析可知，反应</a:t>
            </a:r>
            <a:r>
              <a:rPr lang="en-US" altLang="zh-CN" sz="2400">
                <a:solidFill>
                  <a:srgbClr val="000000"/>
                </a:solidFill>
                <a:ea typeface="楷体" panose="02010609060101010101" pitchFamily="49" charset="-122"/>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为氧化反应，反应</a:t>
            </a:r>
            <a:r>
              <a:rPr lang="en-US" altLang="zh-CN" sz="2400">
                <a:solidFill>
                  <a:srgbClr val="000000"/>
                </a:solidFill>
                <a:ea typeface="楷体" panose="02010609060101010101" pitchFamily="49" charset="-122"/>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为取代反应，反应</a:t>
            </a:r>
            <a:r>
              <a:rPr lang="en-US" altLang="zh-CN" sz="2400">
                <a:solidFill>
                  <a:srgbClr val="000000"/>
                </a:solidFill>
                <a:ea typeface="楷体" panose="02010609060101010101" pitchFamily="49" charset="-122"/>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为取代反应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或酯化反应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，反应</a:t>
            </a:r>
            <a:r>
              <a:rPr lang="en-US" altLang="zh-CN" sz="2400">
                <a:solidFill>
                  <a:srgbClr val="000000"/>
                </a:solidFill>
                <a:ea typeface="楷体" panose="02010609060101010101" pitchFamily="49" charset="-122"/>
                <a:cs typeface="Times New Roman" panose="02020603050405020304" pitchFamily="18" charset="0"/>
              </a:rPr>
              <a:t>4</a:t>
            </a:r>
            <a:r>
              <a:rPr lang="zh-CN" altLang="zh-CN" sz="2400">
                <a:solidFill>
                  <a:srgbClr val="000000"/>
                </a:solidFill>
                <a:ea typeface="楷体" panose="02010609060101010101" pitchFamily="49" charset="-122"/>
                <a:cs typeface="Times New Roman" panose="02020603050405020304" pitchFamily="18" charset="0"/>
              </a:rPr>
              <a:t>为取代反应。</a:t>
            </a:r>
            <a:endParaRPr lang="zh-CN" altLang="zh-CN" sz="140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502918" y="3608519"/>
            <a:ext cx="1697396" cy="1218341"/>
          </a:xfrm>
          <a:prstGeom prst="rect">
            <a:avLst/>
          </a:prstGeom>
        </p:spPr>
      </p:pic>
      <p:pic>
        <p:nvPicPr>
          <p:cNvPr id="6" name="图片 5" descr="YTImage24答案.eps&amp;327&amp;1-1$"/>
          <p:cNvPicPr/>
          <p:nvPr/>
        </p:nvPicPr>
        <p:blipFill>
          <a:blip r:embed="rId3" cstate="print">
            <a:extLst>
              <a:ext uri="{28A0092B-C50C-407E-A947-70E740481C1C}">
                <a14:useLocalDpi xmlns:a14="http://schemas.microsoft.com/office/drawing/2010/main" val="0"/>
              </a:ext>
            </a:extLst>
          </a:blip>
          <a:stretch>
            <a:fillRect/>
          </a:stretch>
        </p:blipFill>
        <p:spPr>
          <a:xfrm>
            <a:off x="478582" y="6121667"/>
            <a:ext cx="864235" cy="307975"/>
          </a:xfrm>
          <a:prstGeom prst="rect">
            <a:avLst/>
          </a:prstGeom>
        </p:spPr>
      </p:pic>
      <p:sp>
        <p:nvSpPr>
          <p:cNvPr id="7" name="矩形 6"/>
          <p:cNvSpPr/>
          <p:nvPr/>
        </p:nvSpPr>
        <p:spPr>
          <a:xfrm>
            <a:off x="1342817" y="5951021"/>
            <a:ext cx="8916430" cy="646331"/>
          </a:xfrm>
          <a:prstGeom prst="rect">
            <a:avLst/>
          </a:prstGeom>
        </p:spPr>
        <p:txBody>
          <a:bodyPr wrap="squar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氧化反应　取代反应　取代反应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或酯化反应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　取代反应</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576248"/>
          </a:xfrm>
        </p:spPr>
        <p:txBody>
          <a:bodyPr/>
          <a:lstStyle/>
          <a:p>
            <a:pPr algn="l"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溶液反应的化学方程式：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326&amp;1-1$"/>
          <p:cNvPicPr/>
          <p:nvPr/>
        </p:nvPicPr>
        <p:blipFill>
          <a:blip r:embed="rId1">
            <a:extLst>
              <a:ext uri="{28A0092B-C50C-407E-A947-70E740481C1C}">
                <a14:useLocalDpi xmlns:a14="http://schemas.microsoft.com/office/drawing/2010/main" val="0"/>
              </a:ext>
            </a:extLst>
          </a:blip>
          <a:stretch>
            <a:fillRect/>
          </a:stretch>
        </p:blipFill>
        <p:spPr>
          <a:xfrm>
            <a:off x="478582" y="1556792"/>
            <a:ext cx="1013460" cy="361315"/>
          </a:xfrm>
          <a:prstGeom prst="rect">
            <a:avLst/>
          </a:prstGeom>
        </p:spPr>
      </p:pic>
      <p:sp>
        <p:nvSpPr>
          <p:cNvPr id="2" name="矩形 1"/>
          <p:cNvSpPr/>
          <p:nvPr/>
        </p:nvSpPr>
        <p:spPr>
          <a:xfrm>
            <a:off x="360854" y="1412776"/>
            <a:ext cx="11485848" cy="4483279"/>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合成流程可知，</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被氧化为乙酸，结合</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的分子式可知，</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CHO</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COOH</a:t>
            </a:r>
            <a:r>
              <a:rPr lang="zh-CN" altLang="zh-CN" sz="2400">
                <a:solidFill>
                  <a:srgbClr val="000000"/>
                </a:solidFill>
                <a:ea typeface="楷体" panose="02010609060101010101" pitchFamily="49" charset="-122"/>
                <a:cs typeface="Times New Roman" panose="02020603050405020304" pitchFamily="18" charset="0"/>
              </a:rPr>
              <a:t>与三氯化磷发生取代反应生成</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COCl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为邻羟基苯甲酸，与甲醇</a:t>
            </a:r>
            <a:r>
              <a:rPr lang="zh-CN" altLang="zh-CN" sz="2400" smtClean="0">
                <a:solidFill>
                  <a:srgbClr val="000000"/>
                </a:solidFill>
                <a:ea typeface="楷体" panose="02010609060101010101" pitchFamily="49" charset="-122"/>
                <a:cs typeface="Times New Roman" panose="02020603050405020304" pitchFamily="18" charset="0"/>
              </a:rPr>
              <a:t>发生</a:t>
            </a:r>
            <a:endParaRPr lang="en-US" altLang="zh-CN" sz="2400" smtClean="0">
              <a:solidFill>
                <a:srgbClr val="000000"/>
              </a:solidFill>
              <a:ea typeface="楷体" panose="02010609060101010101" pitchFamily="49" charset="-122"/>
              <a:cs typeface="Times New Roman" panose="02020603050405020304" pitchFamily="18" charset="0"/>
            </a:endParaRPr>
          </a:p>
          <a:p>
            <a:pPr lvl="0" algn="just">
              <a:lnSpc>
                <a:spcPct val="150000"/>
              </a:lnSpc>
              <a:spcAft>
                <a:spcPts val="800"/>
              </a:spcAft>
              <a:tabLst>
                <a:tab pos="5671185" algn="l"/>
              </a:tabLst>
            </a:pPr>
            <a:r>
              <a:rPr lang="zh-CN" altLang="zh-CN" sz="2400" smtClean="0">
                <a:solidFill>
                  <a:srgbClr val="000000"/>
                </a:solidFill>
                <a:ea typeface="楷体" panose="02010609060101010101" pitchFamily="49" charset="-122"/>
                <a:cs typeface="Times New Roman" panose="02020603050405020304" pitchFamily="18" charset="0"/>
              </a:rPr>
              <a:t>酯化反应生成</a:t>
            </a:r>
            <a:r>
              <a:rPr lang="en-US" altLang="zh-CN" sz="2400" smtClean="0">
                <a:solidFill>
                  <a:srgbClr val="000000"/>
                </a:solidFill>
                <a:cs typeface="Times New Roman" panose="02020603050405020304" pitchFamily="18" charset="0"/>
              </a:rPr>
              <a:t>C</a:t>
            </a:r>
            <a:r>
              <a:rPr lang="zh-CN" altLang="zh-CN" sz="2400" smtClean="0">
                <a:solidFill>
                  <a:srgbClr val="000000"/>
                </a:solidFill>
                <a:ea typeface="楷体" panose="02010609060101010101" pitchFamily="49" charset="-122"/>
                <a:cs typeface="Times New Roman" panose="02020603050405020304" pitchFamily="18" charset="0"/>
              </a:rPr>
              <a:t>，</a:t>
            </a:r>
            <a:r>
              <a:rPr lang="en-US" altLang="zh-CN" sz="2400" smtClean="0">
                <a:solidFill>
                  <a:srgbClr val="000000"/>
                </a:solidFill>
                <a:cs typeface="Times New Roman" panose="02020603050405020304" pitchFamily="18" charset="0"/>
              </a:rPr>
              <a:t>C</a:t>
            </a:r>
            <a:r>
              <a:rPr lang="zh-CN" altLang="zh-CN" sz="2400" smtClean="0">
                <a:solidFill>
                  <a:srgbClr val="000000"/>
                </a:solidFill>
                <a:ea typeface="楷体" panose="02010609060101010101" pitchFamily="49" charset="-122"/>
                <a:cs typeface="Times New Roman" panose="02020603050405020304" pitchFamily="18" charset="0"/>
              </a:rPr>
              <a:t>为</a:t>
            </a: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a:t>
            </a:r>
            <a:r>
              <a:rPr lang="en-US" altLang="zh-CN" sz="2400" smtClean="0">
                <a:solidFill>
                  <a:srgbClr val="000000"/>
                </a:solidFill>
                <a:ea typeface="楷体" panose="02010609060101010101" pitchFamily="49" charset="-122"/>
                <a:cs typeface="Times New Roman" panose="02020603050405020304" pitchFamily="18" charset="0"/>
              </a:rPr>
              <a:t>C</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smtClean="0">
                <a:solidFill>
                  <a:srgbClr val="000000"/>
                </a:solidFill>
                <a:ea typeface="楷体" panose="02010609060101010101" pitchFamily="49" charset="-122"/>
                <a:cs typeface="Times New Roman" panose="02020603050405020304" pitchFamily="18" charset="0"/>
              </a:rPr>
              <a:t>CH</a:t>
            </a:r>
            <a:r>
              <a:rPr lang="en-US" altLang="zh-CN" sz="2400" baseline="-25000" smtClean="0">
                <a:solidFill>
                  <a:srgbClr val="000000"/>
                </a:solidFill>
                <a:ea typeface="楷体" panose="02010609060101010101" pitchFamily="49" charset="-122"/>
                <a:cs typeface="Times New Roman" panose="02020603050405020304" pitchFamily="18" charset="0"/>
              </a:rPr>
              <a:t>3</a:t>
            </a:r>
            <a:r>
              <a:rPr lang="en-US" altLang="zh-CN" sz="2400" smtClean="0">
                <a:solidFill>
                  <a:srgbClr val="000000"/>
                </a:solidFill>
                <a:ea typeface="楷体" panose="02010609060101010101" pitchFamily="49" charset="-122"/>
                <a:cs typeface="Times New Roman" panose="02020603050405020304" pitchFamily="18" charset="0"/>
              </a:rPr>
              <a:t>COCl</a:t>
            </a:r>
            <a:r>
              <a:rPr lang="zh-CN" altLang="zh-CN" sz="2400" smtClean="0">
                <a:solidFill>
                  <a:srgbClr val="000000"/>
                </a:solidFill>
                <a:ea typeface="楷体" panose="02010609060101010101" pitchFamily="49" charset="-122"/>
                <a:cs typeface="Times New Roman" panose="02020603050405020304" pitchFamily="18" charset="0"/>
              </a:rPr>
              <a:t>发生取代反应生成</a:t>
            </a:r>
            <a:r>
              <a:rPr lang="en-US" altLang="zh-CN" sz="2400" smtClean="0">
                <a:solidFill>
                  <a:srgbClr val="000000"/>
                </a:solidFill>
                <a:ea typeface="楷体" panose="02010609060101010101" pitchFamily="49" charset="-122"/>
                <a:cs typeface="Times New Roman" panose="02020603050405020304" pitchFamily="18" charset="0"/>
              </a:rPr>
              <a:t>D</a:t>
            </a:r>
            <a:r>
              <a:rPr lang="zh-CN" altLang="zh-CN" sz="2400" smtClean="0">
                <a:solidFill>
                  <a:srgbClr val="000000"/>
                </a:solidFill>
                <a:ea typeface="楷体" panose="02010609060101010101" pitchFamily="49" charset="-122"/>
                <a:cs typeface="Times New Roman" panose="02020603050405020304" pitchFamily="18" charset="0"/>
              </a:rPr>
              <a:t>。</a:t>
            </a:r>
            <a:r>
              <a:rPr lang="en-US" altLang="zh-CN" sz="2400">
                <a:solidFill>
                  <a:prstClr val="black"/>
                </a:solidFill>
                <a:ea typeface="楷体" panose="02010609060101010101" pitchFamily="49" charset="-122"/>
                <a:cs typeface="Times New Roman" panose="02020603050405020304" pitchFamily="18" charset="0"/>
              </a:rPr>
              <a:t> D</a:t>
            </a:r>
            <a:r>
              <a:rPr lang="zh-CN" altLang="zh-CN" sz="2400">
                <a:solidFill>
                  <a:prstClr val="black"/>
                </a:solidFill>
                <a:ea typeface="楷体" panose="02010609060101010101" pitchFamily="49" charset="-122"/>
                <a:cs typeface="Times New Roman" panose="02020603050405020304" pitchFamily="18" charset="0"/>
              </a:rPr>
              <a:t>中有</a:t>
            </a:r>
            <a:r>
              <a:rPr lang="zh-CN" altLang="zh-CN" sz="2400" smtClean="0">
                <a:solidFill>
                  <a:prstClr val="black"/>
                </a:solidFill>
                <a:ea typeface="楷体" panose="02010609060101010101" pitchFamily="49" charset="-122"/>
                <a:cs typeface="Times New Roman" panose="02020603050405020304" pitchFamily="18" charset="0"/>
              </a:rPr>
              <a:t>酯</a:t>
            </a:r>
            <a:endParaRPr lang="en-US" altLang="zh-CN" sz="2400" smtClean="0">
              <a:solidFill>
                <a:prstClr val="black"/>
              </a:solidFill>
              <a:ea typeface="楷体" panose="02010609060101010101" pitchFamily="49" charset="-122"/>
              <a:cs typeface="Times New Roman" panose="02020603050405020304" pitchFamily="18" charset="0"/>
            </a:endParaRPr>
          </a:p>
          <a:p>
            <a:pPr lvl="0" algn="just">
              <a:lnSpc>
                <a:spcPct val="150000"/>
              </a:lnSpc>
              <a:spcAft>
                <a:spcPts val="800"/>
              </a:spcAft>
              <a:tabLst>
                <a:tab pos="5671185" algn="l"/>
              </a:tabLst>
            </a:pPr>
            <a:endParaRPr lang="en-US" altLang="zh-CN" sz="2400">
              <a:solidFill>
                <a:prstClr val="black"/>
              </a:solidFill>
              <a:ea typeface="楷体" panose="02010609060101010101" pitchFamily="49" charset="-122"/>
              <a:cs typeface="Times New Roman" panose="02020603050405020304" pitchFamily="18" charset="0"/>
            </a:endParaRPr>
          </a:p>
          <a:p>
            <a:pPr lvl="0" algn="just">
              <a:lnSpc>
                <a:spcPct val="150000"/>
              </a:lnSpc>
              <a:spcAft>
                <a:spcPts val="800"/>
              </a:spcAft>
              <a:tabLst>
                <a:tab pos="5671185" algn="l"/>
              </a:tabLst>
            </a:pPr>
            <a:r>
              <a:rPr lang="zh-CN" altLang="zh-CN" sz="2400" smtClean="0">
                <a:solidFill>
                  <a:prstClr val="black"/>
                </a:solidFill>
                <a:ea typeface="楷体" panose="02010609060101010101" pitchFamily="49" charset="-122"/>
                <a:cs typeface="Times New Roman" panose="02020603050405020304" pitchFamily="18" charset="0"/>
              </a:rPr>
              <a:t>基</a:t>
            </a:r>
            <a:r>
              <a:rPr lang="zh-CN" altLang="zh-CN" sz="2400">
                <a:solidFill>
                  <a:prstClr val="black"/>
                </a:solidFill>
                <a:ea typeface="楷体" panose="02010609060101010101" pitchFamily="49" charset="-122"/>
                <a:cs typeface="Times New Roman" panose="02020603050405020304" pitchFamily="18" charset="0"/>
              </a:rPr>
              <a:t>，在碱性条件下可以水解，水解后生成的酚羟基也可以和氢</a:t>
            </a:r>
            <a:r>
              <a:rPr lang="zh-CN" altLang="zh-CN" sz="2400" smtClean="0">
                <a:solidFill>
                  <a:prstClr val="black"/>
                </a:solidFill>
                <a:ea typeface="楷体" panose="02010609060101010101" pitchFamily="49" charset="-122"/>
                <a:cs typeface="Times New Roman" panose="02020603050405020304" pitchFamily="18" charset="0"/>
              </a:rPr>
              <a:t>氧化钠</a:t>
            </a:r>
            <a:r>
              <a:rPr lang="zh-CN" altLang="zh-CN" sz="2400">
                <a:solidFill>
                  <a:prstClr val="black"/>
                </a:solidFill>
                <a:ea typeface="楷体" panose="02010609060101010101" pitchFamily="49" charset="-122"/>
                <a:cs typeface="Times New Roman" panose="02020603050405020304" pitchFamily="18" charset="0"/>
              </a:rPr>
              <a:t>反应，则</a:t>
            </a:r>
            <a:r>
              <a:rPr lang="zh-CN" altLang="zh-CN" sz="2400" smtClean="0">
                <a:solidFill>
                  <a:prstClr val="black"/>
                </a:solidFill>
                <a:ea typeface="楷体" panose="02010609060101010101" pitchFamily="49" charset="-122"/>
                <a:cs typeface="Times New Roman" panose="02020603050405020304" pitchFamily="18" charset="0"/>
              </a:rPr>
              <a:t>化学</a:t>
            </a:r>
            <a:endParaRPr lang="en-US" altLang="zh-CN" sz="2400" smtClean="0">
              <a:solidFill>
                <a:prstClr val="black"/>
              </a:solidFill>
              <a:ea typeface="楷体" panose="02010609060101010101" pitchFamily="49" charset="-122"/>
              <a:cs typeface="Times New Roman" panose="02020603050405020304" pitchFamily="18" charset="0"/>
            </a:endParaRPr>
          </a:p>
          <a:p>
            <a:pPr lvl="0" algn="just">
              <a:lnSpc>
                <a:spcPct val="150000"/>
              </a:lnSpc>
              <a:spcAft>
                <a:spcPts val="800"/>
              </a:spcAft>
              <a:tabLst>
                <a:tab pos="5671185" algn="l"/>
              </a:tabLst>
            </a:pPr>
            <a:endParaRPr lang="en-US" altLang="zh-CN" sz="2400">
              <a:solidFill>
                <a:prstClr val="black"/>
              </a:solidFill>
              <a:ea typeface="楷体" panose="02010609060101010101" pitchFamily="49" charset="-122"/>
              <a:cs typeface="Times New Roman" panose="02020603050405020304" pitchFamily="18" charset="0"/>
            </a:endParaRPr>
          </a:p>
          <a:p>
            <a:pPr lvl="0" algn="just">
              <a:lnSpc>
                <a:spcPct val="150000"/>
              </a:lnSpc>
              <a:spcAft>
                <a:spcPts val="800"/>
              </a:spcAft>
              <a:tabLst>
                <a:tab pos="5671185" algn="l"/>
              </a:tabLst>
            </a:pPr>
            <a:r>
              <a:rPr lang="zh-CN" altLang="zh-CN" sz="2400" smtClean="0">
                <a:solidFill>
                  <a:prstClr val="black"/>
                </a:solidFill>
                <a:ea typeface="楷体" panose="02010609060101010101" pitchFamily="49" charset="-122"/>
                <a:cs typeface="Times New Roman" panose="02020603050405020304" pitchFamily="18" charset="0"/>
              </a:rPr>
              <a:t>方程式为</a:t>
            </a:r>
            <a:r>
              <a:rPr lang="en-US" altLang="zh-CN" sz="2400">
                <a:solidFill>
                  <a:prstClr val="black"/>
                </a:solidFill>
                <a:ea typeface="楷体" panose="02010609060101010101" pitchFamily="49" charset="-122"/>
                <a:cs typeface="Times New Roman" panose="02020603050405020304" pitchFamily="18" charset="0"/>
              </a:rPr>
              <a:t> </a:t>
            </a:r>
            <a:r>
              <a:rPr lang="en-US" altLang="zh-CN" sz="2400" smtClean="0">
                <a:solidFill>
                  <a:prstClr val="black"/>
                </a:solidFill>
                <a:ea typeface="楷体" panose="02010609060101010101" pitchFamily="49" charset="-122"/>
                <a:cs typeface="Times New Roman" panose="02020603050405020304" pitchFamily="18" charset="0"/>
              </a:rPr>
              <a:t>                                                                        CH</a:t>
            </a:r>
            <a:r>
              <a:rPr lang="en-US" altLang="zh-CN" sz="2400" baseline="-25000" smtClean="0">
                <a:solidFill>
                  <a:prstClr val="black"/>
                </a:solidFill>
                <a:ea typeface="楷体" panose="02010609060101010101" pitchFamily="49" charset="-122"/>
                <a:cs typeface="Times New Roman" panose="02020603050405020304" pitchFamily="18" charset="0"/>
              </a:rPr>
              <a:t>3</a:t>
            </a:r>
            <a:r>
              <a:rPr lang="en-US" altLang="zh-CN" sz="2400" smtClean="0">
                <a:solidFill>
                  <a:prstClr val="black"/>
                </a:solidFill>
                <a:ea typeface="楷体" panose="02010609060101010101" pitchFamily="49" charset="-122"/>
                <a:cs typeface="Times New Roman" panose="02020603050405020304" pitchFamily="18" charset="0"/>
              </a:rPr>
              <a:t>COONa</a:t>
            </a:r>
            <a:r>
              <a:rPr lang="zh-CN" altLang="zh-CN" sz="2400" smtClean="0">
                <a:solidFill>
                  <a:prstClr val="black"/>
                </a:solidFill>
                <a:cs typeface="Times New Roman" panose="02020603050405020304" pitchFamily="18" charset="0"/>
              </a:rPr>
              <a:t>＋</a:t>
            </a:r>
            <a:r>
              <a:rPr lang="en-US" altLang="zh-CN" sz="2400" smtClean="0">
                <a:solidFill>
                  <a:prstClr val="black"/>
                </a:solidFill>
                <a:ea typeface="楷体" panose="02010609060101010101" pitchFamily="49" charset="-122"/>
                <a:cs typeface="Times New Roman" panose="02020603050405020304" pitchFamily="18" charset="0"/>
              </a:rPr>
              <a:t>CH</a:t>
            </a:r>
            <a:r>
              <a:rPr lang="en-US" altLang="zh-CN" sz="2400" baseline="-25000" smtClean="0">
                <a:solidFill>
                  <a:prstClr val="black"/>
                </a:solidFill>
                <a:ea typeface="楷体" panose="02010609060101010101" pitchFamily="49" charset="-122"/>
                <a:cs typeface="Times New Roman" panose="02020603050405020304" pitchFamily="18" charset="0"/>
              </a:rPr>
              <a:t>3</a:t>
            </a:r>
            <a:r>
              <a:rPr lang="en-US" altLang="zh-CN" sz="2400" smtClean="0">
                <a:solidFill>
                  <a:prstClr val="black"/>
                </a:solidFill>
                <a:ea typeface="楷体" panose="02010609060101010101" pitchFamily="49" charset="-122"/>
                <a:cs typeface="Times New Roman" panose="02020603050405020304" pitchFamily="18" charset="0"/>
              </a:rPr>
              <a:t>OH</a:t>
            </a:r>
            <a:r>
              <a:rPr lang="zh-CN" altLang="zh-CN" sz="2400" smtClean="0">
                <a:solidFill>
                  <a:prstClr val="black"/>
                </a:solidFill>
                <a:cs typeface="Times New Roman" panose="02020603050405020304" pitchFamily="18" charset="0"/>
              </a:rPr>
              <a:t>＋</a:t>
            </a:r>
            <a:r>
              <a:rPr lang="en-US" altLang="zh-CN" sz="2400" smtClean="0">
                <a:solidFill>
                  <a:prstClr val="black"/>
                </a:solidFill>
                <a:ea typeface="楷体" panose="02010609060101010101" pitchFamily="49" charset="-122"/>
                <a:cs typeface="Times New Roman" panose="02020603050405020304" pitchFamily="18" charset="0"/>
              </a:rPr>
              <a:t>H</a:t>
            </a:r>
            <a:r>
              <a:rPr lang="en-US" altLang="zh-CN" sz="2400" baseline="-25000" smtClean="0">
                <a:solidFill>
                  <a:prstClr val="black"/>
                </a:solidFill>
                <a:ea typeface="楷体" panose="02010609060101010101" pitchFamily="49" charset="-122"/>
                <a:cs typeface="Times New Roman" panose="02020603050405020304" pitchFamily="18" charset="0"/>
              </a:rPr>
              <a:t>2</a:t>
            </a:r>
            <a:r>
              <a:rPr lang="en-US" altLang="zh-CN" sz="2400" smtClean="0">
                <a:solidFill>
                  <a:prstClr val="black"/>
                </a:solidFill>
                <a:ea typeface="楷体" panose="02010609060101010101" pitchFamily="49" charset="-122"/>
                <a:cs typeface="Times New Roman" panose="02020603050405020304" pitchFamily="18" charset="0"/>
              </a:rPr>
              <a:t>O</a:t>
            </a:r>
            <a:r>
              <a:rPr lang="zh-CN" altLang="zh-CN" sz="2400" smtClean="0">
                <a:solidFill>
                  <a:prstClr val="black"/>
                </a:solidFill>
                <a:ea typeface="楷体" panose="02010609060101010101" pitchFamily="49" charset="-122"/>
                <a:cs typeface="Times New Roman" panose="02020603050405020304" pitchFamily="18" charset="0"/>
              </a:rPr>
              <a:t>。</a:t>
            </a:r>
            <a:endParaRPr lang="zh-CN" altLang="zh-CN" sz="1400">
              <a:solidFill>
                <a:schemeClr val="tx1"/>
              </a:solidFill>
              <a:cs typeface="Times New Roman" panose="02020603050405020304" pitchFamily="18" charset="0"/>
            </a:endParaRPr>
          </a:p>
        </p:txBody>
      </p:sp>
      <p:pic>
        <p:nvPicPr>
          <p:cNvPr id="9" name="图片 8"/>
          <p:cNvPicPr>
            <a:picLocks noChangeAspect="1"/>
          </p:cNvPicPr>
          <p:nvPr/>
        </p:nvPicPr>
        <p:blipFill>
          <a:blip r:embed="rId2"/>
          <a:stretch>
            <a:fillRect/>
          </a:stretch>
        </p:blipFill>
        <p:spPr>
          <a:xfrm>
            <a:off x="3430910" y="2492896"/>
            <a:ext cx="1697396" cy="1218341"/>
          </a:xfrm>
          <a:prstGeom prst="rect">
            <a:avLst/>
          </a:prstGeom>
        </p:spPr>
      </p:pic>
      <p:pic>
        <p:nvPicPr>
          <p:cNvPr id="10" name="图片 9"/>
          <p:cNvPicPr>
            <a:picLocks noChangeAspect="1"/>
          </p:cNvPicPr>
          <p:nvPr/>
        </p:nvPicPr>
        <p:blipFill>
          <a:blip r:embed="rId3">
            <a:clrChange>
              <a:clrFrom>
                <a:srgbClr val="FFFFFF"/>
              </a:clrFrom>
              <a:clrTo>
                <a:srgbClr val="FFFFFF">
                  <a:alpha val="0"/>
                </a:srgbClr>
              </a:clrTo>
            </a:clrChange>
          </a:blip>
          <a:stretch>
            <a:fillRect/>
          </a:stretch>
        </p:blipFill>
        <p:spPr>
          <a:xfrm>
            <a:off x="1630710" y="4495495"/>
            <a:ext cx="5825583" cy="16619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342756" y="1124744"/>
            <a:ext cx="5904500" cy="1955132"/>
          </a:xfrm>
          <a:prstGeom prst="rect">
            <a:avLst/>
          </a:prstGeom>
        </p:spPr>
      </p:pic>
      <p:pic>
        <p:nvPicPr>
          <p:cNvPr id="7" name="图片 6"/>
          <p:cNvPicPr>
            <a:picLocks noChangeAspect="1"/>
          </p:cNvPicPr>
          <p:nvPr/>
        </p:nvPicPr>
        <p:blipFill>
          <a:blip r:embed="rId2"/>
          <a:stretch>
            <a:fillRect/>
          </a:stretch>
        </p:blipFill>
        <p:spPr>
          <a:xfrm>
            <a:off x="7103318" y="2210280"/>
            <a:ext cx="4000202" cy="408623"/>
          </a:xfrm>
          <a:prstGeom prst="rect">
            <a:avLst/>
          </a:prstGeom>
        </p:spPr>
      </p:pic>
      <p:pic>
        <p:nvPicPr>
          <p:cNvPr id="8" name="图片 7" descr="YTImage24答案.eps&amp;327&amp;1-1$"/>
          <p:cNvPicPr/>
          <p:nvPr/>
        </p:nvPicPr>
        <p:blipFill>
          <a:blip r:embed="rId3" cstate="print">
            <a:extLst>
              <a:ext uri="{28A0092B-C50C-407E-A947-70E740481C1C}">
                <a14:useLocalDpi xmlns:a14="http://schemas.microsoft.com/office/drawing/2010/main" val="0"/>
              </a:ext>
            </a:extLst>
          </a:blip>
          <a:stretch>
            <a:fillRect/>
          </a:stretch>
        </p:blipFill>
        <p:spPr>
          <a:xfrm>
            <a:off x="360854" y="2210280"/>
            <a:ext cx="864235" cy="3079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20688"/>
                <a:ext cx="11485848" cy="6020046"/>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以溴乙烷为例：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水</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乙醇</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一定条件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20688"/>
                <a:ext cx="11485848" cy="6020046"/>
              </a:xfrm>
              <a:blipFill rotWithShape="1">
                <a:blip r:embed="rId1"/>
                <a:stretch>
                  <a:fillRect l="-2" t="-5" r="1" b="9"/>
                </a:stretch>
              </a:blipFill>
            </p:spPr>
            <p:txBody>
              <a:bodyPr/>
              <a:lstStyle/>
              <a:p>
                <a:r>
                  <a:rPr lang="zh-CN" altLang="en-US">
                    <a:noFill/>
                  </a:rPr>
                  <a:t> </a:t>
                </a:r>
              </a:p>
            </p:txBody>
          </p:sp>
        </mc:Fallback>
      </mc:AlternateContent>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78149"/>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有机反应类型的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特点</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24提分绝招.eps&amp;328&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06574" y="816439"/>
            <a:ext cx="1915160" cy="435610"/>
          </a:xfrm>
          <a:prstGeom prst="rect">
            <a:avLst/>
          </a:prstGeom>
        </p:spPr>
      </p:pic>
      <p:graphicFrame>
        <p:nvGraphicFramePr>
          <p:cNvPr id="3" name="表格 2"/>
          <p:cNvGraphicFramePr>
            <a:graphicFrameLocks noGrp="1"/>
          </p:cNvGraphicFramePr>
          <p:nvPr/>
        </p:nvGraphicFramePr>
        <p:xfrm>
          <a:off x="523158" y="1556235"/>
          <a:ext cx="11161240" cy="3363848"/>
        </p:xfrm>
        <a:graphic>
          <a:graphicData uri="http://schemas.openxmlformats.org/drawingml/2006/table">
            <a:tbl>
              <a:tblPr firstRow="1" firstCol="1" bandRow="1"/>
              <a:tblGrid>
                <a:gridCol w="1656184"/>
                <a:gridCol w="9505056"/>
              </a:tblGrid>
              <a:tr h="1121283">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取代反应</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有上有下</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，反应中一般有副产物生成；卤代、水解、硝化、酯化均属于取代反应</a:t>
                      </a:r>
                      <a:endParaRPr lang="zh-CN" sz="1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21283">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加成反应</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只上不下</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，反应物中一般含碳碳双键、碳碳三键、苯环等</a:t>
                      </a:r>
                      <a:endParaRPr lang="zh-CN" sz="1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60641">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消去反应</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只下不上</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，反应物一般是醇或卤代烃</a:t>
                      </a:r>
                      <a:endParaRPr lang="zh-CN" sz="1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60641">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氧化反应</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增加氧原子；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减少氢原子；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Calibri" panose="020F0502020204030204" charset="0"/>
                          <a:ea typeface="仿宋" panose="02010609060101010101" pitchFamily="49" charset="-122"/>
                          <a:cs typeface="Times New Roman" panose="02020603050405020304" pitchFamily="18" charset="0"/>
                        </a:rPr>
                        <a:t>碳链缩短</a:t>
                      </a:r>
                      <a:endParaRPr lang="zh-CN" sz="1100">
                        <a:effectLst/>
                        <a:latin typeface="Calibri" panose="020F050202020403020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官能团推测陌生有机物的性质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官能团及其性质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3" name="图片 2" descr="YTImage情境2.eps&amp;329&amp;1-1$"/>
          <p:cNvPicPr/>
          <p:nvPr/>
        </p:nvPicPr>
        <p:blipFill>
          <a:blip r:embed="rId1" cstate="print">
            <a:extLst>
              <a:ext uri="{28A0092B-C50C-407E-A947-70E740481C1C}">
                <a14:useLocalDpi xmlns:a14="http://schemas.microsoft.com/office/drawing/2010/main" val="0"/>
              </a:ext>
            </a:extLst>
          </a:blip>
          <a:stretch>
            <a:fillRect/>
          </a:stretch>
        </p:blipFill>
        <p:spPr>
          <a:xfrm>
            <a:off x="334565" y="908720"/>
            <a:ext cx="1120140" cy="393065"/>
          </a:xfrm>
          <a:prstGeom prst="rect">
            <a:avLst/>
          </a:prstGeom>
        </p:spPr>
      </p:pic>
      <p:pic>
        <p:nvPicPr>
          <p:cNvPr id="2" name="图片 1"/>
          <p:cNvPicPr>
            <a:picLocks noChangeAspect="1"/>
          </p:cNvPicPr>
          <p:nvPr/>
        </p:nvPicPr>
        <p:blipFill>
          <a:blip r:embed="rId2"/>
          <a:stretch>
            <a:fillRect/>
          </a:stretch>
        </p:blipFill>
        <p:spPr>
          <a:xfrm>
            <a:off x="3862958" y="1556792"/>
            <a:ext cx="4071846" cy="4956503"/>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6042680"/>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多官能团有机物的定量反应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水溶液反应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①碳卤键：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碳卤键消耗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结构最多消耗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酯基：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酯基消耗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酚酯或碳酸酯最多消耗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③羧基：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羧基消耗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；④酚羟基：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酚羟基消耗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碳碳三键最多消耗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苯环一般消耗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醛或酮中的碳氧双键：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碳氧双键消耗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7463358" y="1988840"/>
            <a:ext cx="1167792" cy="701409"/>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548680"/>
            <a:ext cx="11485848" cy="6145272"/>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能与溴水或溴的</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溶液反应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碳碳三键最多消耗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：苯环上酚羟基邻、对位的氢原子均可被取代；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醛基：醛基能被溴水氧化为羧基。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溶液反应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①酚羟基：酚羟基与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反应</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只生成</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酚羟基消耗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；②羧基：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羟基可消耗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生成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mol Na</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生成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羧基消耗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197086" y="1804098"/>
            <a:ext cx="1246397" cy="625643"/>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692696"/>
            <a:ext cx="11485848" cy="448327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广西钦州市第四中学高一期末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抗坏血酸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，广泛存在于水果蔬菜中，结构简式如图所示。下列关于维生素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反应，可生成</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 L 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为同分异构体</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可用酸性高锰酸钾溶液检验其中的碳碳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双键</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2.eps&amp;331&amp;1-1$"/>
          <p:cNvPicPr/>
          <p:nvPr/>
        </p:nvPicPr>
        <p:blipFill>
          <a:blip r:embed="rId1" cstate="print">
            <a:extLst>
              <a:ext uri="{28A0092B-C50C-407E-A947-70E740481C1C}">
                <a14:useLocalDpi xmlns:a14="http://schemas.microsoft.com/office/drawing/2010/main" val="0"/>
              </a:ext>
            </a:extLst>
          </a:blip>
          <a:stretch>
            <a:fillRect/>
          </a:stretch>
        </p:blipFill>
        <p:spPr>
          <a:xfrm>
            <a:off x="360854" y="836712"/>
            <a:ext cx="1154430" cy="372110"/>
          </a:xfrm>
          <a:prstGeom prst="rect">
            <a:avLst/>
          </a:prstGeom>
        </p:spPr>
      </p:pic>
      <p:pic>
        <p:nvPicPr>
          <p:cNvPr id="2" name="图片 1"/>
          <p:cNvPicPr>
            <a:picLocks noChangeAspect="1"/>
          </p:cNvPicPr>
          <p:nvPr/>
        </p:nvPicPr>
        <p:blipFill>
          <a:blip r:embed="rId2"/>
          <a:stretch>
            <a:fillRect/>
          </a:stretch>
        </p:blipFill>
        <p:spPr>
          <a:xfrm>
            <a:off x="8471470" y="2420888"/>
            <a:ext cx="2736304" cy="1331765"/>
          </a:xfrm>
          <a:prstGeom prst="rect">
            <a:avLst/>
          </a:prstGeom>
        </p:spPr>
      </p:pic>
      <p:pic>
        <p:nvPicPr>
          <p:cNvPr id="4" name="图片 3"/>
          <p:cNvPicPr>
            <a:picLocks noChangeAspect="1"/>
          </p:cNvPicPr>
          <p:nvPr/>
        </p:nvPicPr>
        <p:blipFill>
          <a:blip r:embed="rId3"/>
          <a:stretch>
            <a:fillRect/>
          </a:stretch>
        </p:blipFill>
        <p:spPr>
          <a:xfrm>
            <a:off x="1414686" y="3429000"/>
            <a:ext cx="2302873" cy="1186756"/>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解析.eps&amp;33&amp;1-1$"/>
          <p:cNvPicPr/>
          <p:nvPr/>
        </p:nvPicPr>
        <p:blipFill>
          <a:blip r:embed="rId1">
            <a:extLst>
              <a:ext uri="{28A0092B-C50C-407E-A947-70E740481C1C}">
                <a14:useLocalDpi xmlns:a14="http://schemas.microsoft.com/office/drawing/2010/main" val="0"/>
              </a:ext>
            </a:extLst>
          </a:blip>
          <a:stretch>
            <a:fillRect/>
          </a:stretch>
        </p:blipFill>
        <p:spPr>
          <a:xfrm>
            <a:off x="492521" y="980728"/>
            <a:ext cx="944635" cy="365293"/>
          </a:xfrm>
          <a:prstGeom prst="rect">
            <a:avLst/>
          </a:prstGeom>
        </p:spPr>
      </p:pic>
      <p:pic>
        <p:nvPicPr>
          <p:cNvPr id="6" name="图片 5" descr="YTImage24答案.eps&amp;34&amp;1-1$"/>
          <p:cNvPicPr/>
          <p:nvPr/>
        </p:nvPicPr>
        <p:blipFill>
          <a:blip r:embed="rId2">
            <a:extLst>
              <a:ext uri="{28A0092B-C50C-407E-A947-70E740481C1C}">
                <a14:useLocalDpi xmlns:a14="http://schemas.microsoft.com/office/drawing/2010/main" val="0"/>
              </a:ext>
            </a:extLst>
          </a:blip>
          <a:stretch>
            <a:fillRect/>
          </a:stretch>
        </p:blipFill>
        <p:spPr>
          <a:xfrm>
            <a:off x="478582" y="5307956"/>
            <a:ext cx="967105" cy="344805"/>
          </a:xfrm>
          <a:prstGeom prst="rect">
            <a:avLst/>
          </a:prstGeom>
        </p:spPr>
      </p:pic>
      <p:sp>
        <p:nvSpPr>
          <p:cNvPr id="5" name="内容占位符 4"/>
          <p:cNvSpPr>
            <a:spLocks noGrp="1"/>
          </p:cNvSpPr>
          <p:nvPr>
            <p:ph idx="1"/>
          </p:nvPr>
        </p:nvSpPr>
        <p:spPr>
          <a:xfrm>
            <a:off x="360854" y="764704"/>
            <a:ext cx="11485848" cy="438068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的结构简式可知，其分子式为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错误；未指明气体所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，无法计算氢气的体积，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分子式均为</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不同，故二者互为同分异构体，</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正确；由结构简式可知，维生素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分子中含有的</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羟基和碳碳双键都被酸性高锰酸钾溶液氧化而使溶液褪色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，则不能用酸性高锰酸钾溶液检验其中的碳碳双键，</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5447134" y="1700808"/>
            <a:ext cx="2644959" cy="1416942"/>
          </a:xfrm>
          <a:prstGeom prst="rect">
            <a:avLst/>
          </a:prstGeom>
        </p:spPr>
      </p:pic>
      <p:pic>
        <p:nvPicPr>
          <p:cNvPr id="7" name="图片 6"/>
          <p:cNvPicPr>
            <a:picLocks noChangeAspect="1"/>
          </p:cNvPicPr>
          <p:nvPr/>
        </p:nvPicPr>
        <p:blipFill>
          <a:blip r:embed="rId4"/>
          <a:stretch>
            <a:fillRect/>
          </a:stretch>
        </p:blipFill>
        <p:spPr>
          <a:xfrm>
            <a:off x="8747070" y="1602409"/>
            <a:ext cx="2408802" cy="1613740"/>
          </a:xfrm>
          <a:prstGeom prst="rect">
            <a:avLst/>
          </a:prstGeom>
        </p:spPr>
      </p:pic>
      <p:sp>
        <p:nvSpPr>
          <p:cNvPr id="8" name="矩形 7"/>
          <p:cNvSpPr/>
          <p:nvPr/>
        </p:nvSpPr>
        <p:spPr>
          <a:xfrm>
            <a:off x="1306266" y="5157192"/>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C</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669757"/>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669757"/>
              </a:xfrm>
              <a:blipFill rotWithShape="1">
                <a:blip r:embed="rId1"/>
                <a:stretch>
                  <a:fillRect l="-2" t="-11" r="1" b="8"/>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838622" y="5229200"/>
            <a:ext cx="6402655" cy="118762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689069"/>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r>
                      <a:rPr lang="en-US" altLang="zh-CN" b="1"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MS Mincho"/>
                    <a:ea typeface="宋体" panose="02010600030101010101" pitchFamily="2" charset="-122"/>
                    <a:cs typeface="Times New Roman" panose="02020603050405020304" pitchFamily="18" charset="0"/>
                  </a:rPr>
                  <a:t>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a:rPr lang="en-US" altLang="zh-CN" b="1"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689069"/>
              </a:xfrm>
              <a:blipFill rotWithShape="1">
                <a:blip r:embed="rId1"/>
                <a:stretch>
                  <a:fillRect l="-2" t="-23" r="1" b="-1730"/>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422017" y="2212426"/>
            <a:ext cx="1100055" cy="709714"/>
          </a:xfrm>
          <a:prstGeom prst="rect">
            <a:avLst/>
          </a:prstGeom>
        </p:spPr>
      </p:pic>
      <p:pic>
        <p:nvPicPr>
          <p:cNvPr id="4" name="图片 3"/>
          <p:cNvPicPr>
            <a:picLocks noChangeAspect="1"/>
          </p:cNvPicPr>
          <p:nvPr/>
        </p:nvPicPr>
        <p:blipFill>
          <a:blip r:embed="rId3"/>
          <a:stretch>
            <a:fillRect/>
          </a:stretch>
        </p:blipFill>
        <p:spPr>
          <a:xfrm>
            <a:off x="4150990" y="2957626"/>
            <a:ext cx="1307646" cy="865259"/>
          </a:xfrm>
          <a:prstGeom prst="rect">
            <a:avLst/>
          </a:prstGeom>
        </p:spPr>
      </p:pic>
      <p:pic>
        <p:nvPicPr>
          <p:cNvPr id="5" name="图片 4"/>
          <p:cNvPicPr>
            <a:picLocks noChangeAspect="1"/>
          </p:cNvPicPr>
          <p:nvPr/>
        </p:nvPicPr>
        <p:blipFill>
          <a:blip r:embed="rId4"/>
          <a:stretch>
            <a:fillRect/>
          </a:stretch>
        </p:blipFill>
        <p:spPr>
          <a:xfrm>
            <a:off x="1487200" y="908720"/>
            <a:ext cx="1951711" cy="110596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3.eps&amp;15&amp;1-1$"/>
          <p:cNvPicPr/>
          <p:nvPr/>
        </p:nvPicPr>
        <p:blipFill>
          <a:blip r:embed="rId1"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
        <p:nvSpPr>
          <p:cNvPr id="6" name="内容占位符 5"/>
          <p:cNvSpPr>
            <a:spLocks noGrp="1"/>
          </p:cNvSpPr>
          <p:nvPr>
            <p:ph idx="1"/>
          </p:nvPr>
        </p:nvSpPr>
        <p:spPr>
          <a:xfrm>
            <a:off x="360854" y="836712"/>
            <a:ext cx="11485848" cy="195951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中碳骨架的变化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碳链的增长</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炔烃</a:t>
            </a:r>
            <a:endParaRPr lang="zh-CN" altLang="en-US"/>
          </a:p>
        </p:txBody>
      </p:sp>
      <p:pic>
        <p:nvPicPr>
          <p:cNvPr id="2" name="图片 1"/>
          <p:cNvPicPr>
            <a:picLocks noChangeAspect="1"/>
          </p:cNvPicPr>
          <p:nvPr/>
        </p:nvPicPr>
        <p:blipFill>
          <a:blip r:embed="rId2"/>
          <a:srcRect b="40803"/>
          <a:stretch>
            <a:fillRect/>
          </a:stretch>
        </p:blipFill>
        <p:spPr>
          <a:xfrm>
            <a:off x="2639060" y="2997200"/>
            <a:ext cx="5613400" cy="1152138"/>
          </a:xfrm>
          <a:prstGeom prst="rect">
            <a:avLst/>
          </a:prstGeom>
        </p:spPr>
      </p:pic>
      <p:pic>
        <p:nvPicPr>
          <p:cNvPr id="4" name="图片 3"/>
          <p:cNvPicPr>
            <a:picLocks noChangeAspect="1"/>
          </p:cNvPicPr>
          <p:nvPr/>
        </p:nvPicPr>
        <p:blipFill>
          <a:blip r:embed="rId2"/>
          <a:srcRect t="55510" r="56380"/>
          <a:stretch>
            <a:fillRect/>
          </a:stretch>
        </p:blipFill>
        <p:spPr>
          <a:xfrm>
            <a:off x="7967345" y="3141345"/>
            <a:ext cx="2448560" cy="8661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11464"/>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醛或酮</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带正电荷的原子或原子团连接在氧原子上，带负电荷的原子或原子团连接在碳原子上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062758" y="1484784"/>
            <a:ext cx="6726145" cy="1973217"/>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7584</Words>
  <Application>WPS 演示</Application>
  <PresentationFormat>自定义</PresentationFormat>
  <Paragraphs>450</Paragraphs>
  <Slides>55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55</vt:i4>
      </vt:variant>
    </vt:vector>
  </HeadingPairs>
  <TitlesOfParts>
    <vt:vector size="70" baseType="lpstr">
      <vt:lpstr>Arial</vt:lpstr>
      <vt:lpstr>宋体</vt:lpstr>
      <vt:lpstr>Wingdings</vt:lpstr>
      <vt:lpstr>Times New Roman</vt:lpstr>
      <vt:lpstr>楷体</vt:lpstr>
      <vt:lpstr>微软雅黑</vt:lpstr>
      <vt:lpstr>黑体</vt:lpstr>
      <vt:lpstr>仿宋</vt:lpstr>
      <vt:lpstr>Cambria Math</vt:lpstr>
      <vt:lpstr>MS Mincho</vt:lpstr>
      <vt:lpstr>Segoe Print</vt:lpstr>
      <vt:lpstr>Arial Unicode MS</vt:lpstr>
      <vt:lpstr>Calibri</vt:lpstr>
      <vt:lpstr>方正兰亭准黑_GBK》〗〖WT12.《方正兰亭准黑_GBK</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631</cp:revision>
  <dcterms:created xsi:type="dcterms:W3CDTF">2020-11-06T05:24:00Z</dcterms:created>
  <dcterms:modified xsi:type="dcterms:W3CDTF">2025-11-25T06:43:30Z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F18AC826A4BE4F2D90D4192CCB57C879_12</vt:lpwstr>
  </property>
</Properties>
</file>